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7" r:id="rId2"/>
    <p:sldId id="2594" r:id="rId3"/>
    <p:sldId id="2597" r:id="rId4"/>
    <p:sldId id="2599" r:id="rId5"/>
    <p:sldId id="2500" r:id="rId6"/>
    <p:sldId id="320" r:id="rId7"/>
    <p:sldId id="2601" r:id="rId8"/>
    <p:sldId id="259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939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6783" autoAdjust="0"/>
  </p:normalViewPr>
  <p:slideViewPr>
    <p:cSldViewPr snapToGrid="0">
      <p:cViewPr varScale="1">
        <p:scale>
          <a:sx n="67" d="100"/>
          <a:sy n="67" d="100"/>
        </p:scale>
        <p:origin x="1301"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3F6781-6663-49C5-A7D8-EDEB0AD5858E}" type="datetimeFigureOut">
              <a:rPr lang="en-US" smtClean="0"/>
              <a:t>9/16/2022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B82C7-28B3-489A-ABBE-0F243A8943D5}" type="slidenum">
              <a:rPr lang="en-US" smtClean="0"/>
              <a:t>‹#›</a:t>
            </a:fld>
            <a:endParaRPr lang="en-US"/>
          </a:p>
        </p:txBody>
      </p:sp>
    </p:spTree>
    <p:extLst>
      <p:ext uri="{BB962C8B-B14F-4D97-AF65-F5344CB8AC3E}">
        <p14:creationId xmlns:p14="http://schemas.microsoft.com/office/powerpoint/2010/main" val="3612932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82C7-28B3-489A-ABBE-0F243A8943D5}" type="slidenum">
              <a:rPr lang="en-US" smtClean="0"/>
              <a:t>1</a:t>
            </a:fld>
            <a:endParaRPr lang="en-US"/>
          </a:p>
        </p:txBody>
      </p:sp>
    </p:spTree>
    <p:extLst>
      <p:ext uri="{BB962C8B-B14F-4D97-AF65-F5344CB8AC3E}">
        <p14:creationId xmlns:p14="http://schemas.microsoft.com/office/powerpoint/2010/main" val="3149938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82C7-28B3-489A-ABBE-0F243A8943D5}" type="slidenum">
              <a:rPr lang="en-US" smtClean="0"/>
              <a:t>2</a:t>
            </a:fld>
            <a:endParaRPr lang="en-US"/>
          </a:p>
        </p:txBody>
      </p:sp>
    </p:spTree>
    <p:extLst>
      <p:ext uri="{BB962C8B-B14F-4D97-AF65-F5344CB8AC3E}">
        <p14:creationId xmlns:p14="http://schemas.microsoft.com/office/powerpoint/2010/main" val="39524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FFFFF"/>
                </a:solidFill>
              </a:rPr>
              <a:t>Education budget reduced drastically due to increased energy crisis and economic recession, as a result all schools aren’t able to get resources they need for keeping good pass rate</a:t>
            </a:r>
            <a:endParaRPr lang="en-US" dirty="0"/>
          </a:p>
        </p:txBody>
      </p:sp>
      <p:sp>
        <p:nvSpPr>
          <p:cNvPr id="4" name="Slide Number Placeholder 3"/>
          <p:cNvSpPr>
            <a:spLocks noGrp="1"/>
          </p:cNvSpPr>
          <p:nvPr>
            <p:ph type="sldNum" sz="quarter" idx="5"/>
          </p:nvPr>
        </p:nvSpPr>
        <p:spPr/>
        <p:txBody>
          <a:bodyPr/>
          <a:lstStyle/>
          <a:p>
            <a:fld id="{B8AB82C7-28B3-489A-ABBE-0F243A8943D5}" type="slidenum">
              <a:rPr lang="en-US" smtClean="0"/>
              <a:t>3</a:t>
            </a:fld>
            <a:endParaRPr lang="en-US"/>
          </a:p>
        </p:txBody>
      </p:sp>
    </p:spTree>
    <p:extLst>
      <p:ext uri="{BB962C8B-B14F-4D97-AF65-F5344CB8AC3E}">
        <p14:creationId xmlns:p14="http://schemas.microsoft.com/office/powerpoint/2010/main" val="1316455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82C7-28B3-489A-ABBE-0F243A8943D5}" type="slidenum">
              <a:rPr lang="en-US" smtClean="0"/>
              <a:t>4</a:t>
            </a:fld>
            <a:endParaRPr lang="en-US"/>
          </a:p>
        </p:txBody>
      </p:sp>
    </p:spTree>
    <p:extLst>
      <p:ext uri="{BB962C8B-B14F-4D97-AF65-F5344CB8AC3E}">
        <p14:creationId xmlns:p14="http://schemas.microsoft.com/office/powerpoint/2010/main" val="3948446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B8AB82C7-28B3-489A-ABBE-0F243A8943D5}" type="slidenum">
              <a:rPr lang="en-US" smtClean="0"/>
              <a:t>5</a:t>
            </a:fld>
            <a:endParaRPr lang="en-US"/>
          </a:p>
        </p:txBody>
      </p:sp>
    </p:spTree>
    <p:extLst>
      <p:ext uri="{BB962C8B-B14F-4D97-AF65-F5344CB8AC3E}">
        <p14:creationId xmlns:p14="http://schemas.microsoft.com/office/powerpoint/2010/main" val="2606687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3A80-3EE2-56E0-E536-4D06DD5A31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E06EC7-A653-27E9-BBF8-5B132F86AD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F6ACA0-967F-6134-0AA0-F8808DBA7CD8}"/>
              </a:ext>
            </a:extLst>
          </p:cNvPr>
          <p:cNvSpPr>
            <a:spLocks noGrp="1"/>
          </p:cNvSpPr>
          <p:nvPr>
            <p:ph type="dt" sz="half" idx="10"/>
          </p:nvPr>
        </p:nvSpPr>
        <p:spPr/>
        <p:txBody>
          <a:bodyPr/>
          <a:lstStyle/>
          <a:p>
            <a:fld id="{F68C36FD-3E8C-4BFB-8105-C3FA5F5CF384}" type="datetimeFigureOut">
              <a:rPr lang="en-US" smtClean="0"/>
              <a:t>9/16/2022</a:t>
            </a:fld>
            <a:endParaRPr lang="en-US"/>
          </a:p>
        </p:txBody>
      </p:sp>
      <p:sp>
        <p:nvSpPr>
          <p:cNvPr id="5" name="Footer Placeholder 4">
            <a:extLst>
              <a:ext uri="{FF2B5EF4-FFF2-40B4-BE49-F238E27FC236}">
                <a16:creationId xmlns:a16="http://schemas.microsoft.com/office/drawing/2014/main" id="{1B36D17E-760F-84E9-CB60-701A54471F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1AB66B-027F-F513-CAB7-6D84DD8A933C}"/>
              </a:ext>
            </a:extLst>
          </p:cNvPr>
          <p:cNvSpPr>
            <a:spLocks noGrp="1"/>
          </p:cNvSpPr>
          <p:nvPr>
            <p:ph type="sldNum" sz="quarter" idx="12"/>
          </p:nvPr>
        </p:nvSpPr>
        <p:spPr/>
        <p:txBody>
          <a:bodyPr/>
          <a:lstStyle/>
          <a:p>
            <a:fld id="{FAB30D97-3FC8-4613-B8AE-1CD514FDABBA}" type="slidenum">
              <a:rPr lang="en-US" smtClean="0"/>
              <a:t>‹#›</a:t>
            </a:fld>
            <a:endParaRPr lang="en-US"/>
          </a:p>
        </p:txBody>
      </p:sp>
    </p:spTree>
    <p:extLst>
      <p:ext uri="{BB962C8B-B14F-4D97-AF65-F5344CB8AC3E}">
        <p14:creationId xmlns:p14="http://schemas.microsoft.com/office/powerpoint/2010/main" val="2383396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1A13E-43D9-EA5F-FD5E-9F24732817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AE341D-34EA-B95D-30C3-8C89DA4A61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905D05-7BFD-B723-8298-0505E0A22EC0}"/>
              </a:ext>
            </a:extLst>
          </p:cNvPr>
          <p:cNvSpPr>
            <a:spLocks noGrp="1"/>
          </p:cNvSpPr>
          <p:nvPr>
            <p:ph type="dt" sz="half" idx="10"/>
          </p:nvPr>
        </p:nvSpPr>
        <p:spPr/>
        <p:txBody>
          <a:bodyPr/>
          <a:lstStyle/>
          <a:p>
            <a:fld id="{F68C36FD-3E8C-4BFB-8105-C3FA5F5CF384}" type="datetimeFigureOut">
              <a:rPr lang="en-US" smtClean="0"/>
              <a:t>9/16/2022</a:t>
            </a:fld>
            <a:endParaRPr lang="en-US"/>
          </a:p>
        </p:txBody>
      </p:sp>
      <p:sp>
        <p:nvSpPr>
          <p:cNvPr id="5" name="Footer Placeholder 4">
            <a:extLst>
              <a:ext uri="{FF2B5EF4-FFF2-40B4-BE49-F238E27FC236}">
                <a16:creationId xmlns:a16="http://schemas.microsoft.com/office/drawing/2014/main" id="{6D811AA4-02CE-1BBF-7424-DC737A4B2F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EE53D-9DB9-6055-AB45-FACA228FD6E0}"/>
              </a:ext>
            </a:extLst>
          </p:cNvPr>
          <p:cNvSpPr>
            <a:spLocks noGrp="1"/>
          </p:cNvSpPr>
          <p:nvPr>
            <p:ph type="sldNum" sz="quarter" idx="12"/>
          </p:nvPr>
        </p:nvSpPr>
        <p:spPr/>
        <p:txBody>
          <a:bodyPr/>
          <a:lstStyle/>
          <a:p>
            <a:fld id="{FAB30D97-3FC8-4613-B8AE-1CD514FDABBA}" type="slidenum">
              <a:rPr lang="en-US" smtClean="0"/>
              <a:t>‹#›</a:t>
            </a:fld>
            <a:endParaRPr lang="en-US"/>
          </a:p>
        </p:txBody>
      </p:sp>
    </p:spTree>
    <p:extLst>
      <p:ext uri="{BB962C8B-B14F-4D97-AF65-F5344CB8AC3E}">
        <p14:creationId xmlns:p14="http://schemas.microsoft.com/office/powerpoint/2010/main" val="912847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7AA38E-E25E-18F1-0792-FC0D3DAA2A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74879-038C-E6B9-8D38-850D3C9BF7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21ED65-5F8E-1D8B-F8CE-3F25F96250B8}"/>
              </a:ext>
            </a:extLst>
          </p:cNvPr>
          <p:cNvSpPr>
            <a:spLocks noGrp="1"/>
          </p:cNvSpPr>
          <p:nvPr>
            <p:ph type="dt" sz="half" idx="10"/>
          </p:nvPr>
        </p:nvSpPr>
        <p:spPr/>
        <p:txBody>
          <a:bodyPr/>
          <a:lstStyle/>
          <a:p>
            <a:fld id="{F68C36FD-3E8C-4BFB-8105-C3FA5F5CF384}" type="datetimeFigureOut">
              <a:rPr lang="en-US" smtClean="0"/>
              <a:t>9/16/2022</a:t>
            </a:fld>
            <a:endParaRPr lang="en-US"/>
          </a:p>
        </p:txBody>
      </p:sp>
      <p:sp>
        <p:nvSpPr>
          <p:cNvPr id="5" name="Footer Placeholder 4">
            <a:extLst>
              <a:ext uri="{FF2B5EF4-FFF2-40B4-BE49-F238E27FC236}">
                <a16:creationId xmlns:a16="http://schemas.microsoft.com/office/drawing/2014/main" id="{C5AA633D-D19C-F00C-5B1C-A8E2BE3D4C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CB686-641E-1AB4-9F96-2DC4D547D244}"/>
              </a:ext>
            </a:extLst>
          </p:cNvPr>
          <p:cNvSpPr>
            <a:spLocks noGrp="1"/>
          </p:cNvSpPr>
          <p:nvPr>
            <p:ph type="sldNum" sz="quarter" idx="12"/>
          </p:nvPr>
        </p:nvSpPr>
        <p:spPr/>
        <p:txBody>
          <a:bodyPr/>
          <a:lstStyle/>
          <a:p>
            <a:fld id="{FAB30D97-3FC8-4613-B8AE-1CD514FDABBA}" type="slidenum">
              <a:rPr lang="en-US" smtClean="0"/>
              <a:t>‹#›</a:t>
            </a:fld>
            <a:endParaRPr lang="en-US"/>
          </a:p>
        </p:txBody>
      </p:sp>
    </p:spTree>
    <p:extLst>
      <p:ext uri="{BB962C8B-B14F-4D97-AF65-F5344CB8AC3E}">
        <p14:creationId xmlns:p14="http://schemas.microsoft.com/office/powerpoint/2010/main" val="1284976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28C8E-C367-CC4B-1549-9986B75090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BB5E77-B141-D86E-B3BB-106590329B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94F45-0E95-D335-080F-1F66B837D4F2}"/>
              </a:ext>
            </a:extLst>
          </p:cNvPr>
          <p:cNvSpPr>
            <a:spLocks noGrp="1"/>
          </p:cNvSpPr>
          <p:nvPr>
            <p:ph type="dt" sz="half" idx="10"/>
          </p:nvPr>
        </p:nvSpPr>
        <p:spPr/>
        <p:txBody>
          <a:bodyPr/>
          <a:lstStyle/>
          <a:p>
            <a:fld id="{F68C36FD-3E8C-4BFB-8105-C3FA5F5CF384}" type="datetimeFigureOut">
              <a:rPr lang="en-US" smtClean="0"/>
              <a:t>9/16/2022</a:t>
            </a:fld>
            <a:endParaRPr lang="en-US"/>
          </a:p>
        </p:txBody>
      </p:sp>
      <p:sp>
        <p:nvSpPr>
          <p:cNvPr id="5" name="Footer Placeholder 4">
            <a:extLst>
              <a:ext uri="{FF2B5EF4-FFF2-40B4-BE49-F238E27FC236}">
                <a16:creationId xmlns:a16="http://schemas.microsoft.com/office/drawing/2014/main" id="{B0C42889-0023-DF5F-0CEC-45E9B86B1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D07B6-6C75-9CC8-FE43-551D0BAD7C39}"/>
              </a:ext>
            </a:extLst>
          </p:cNvPr>
          <p:cNvSpPr>
            <a:spLocks noGrp="1"/>
          </p:cNvSpPr>
          <p:nvPr>
            <p:ph type="sldNum" sz="quarter" idx="12"/>
          </p:nvPr>
        </p:nvSpPr>
        <p:spPr/>
        <p:txBody>
          <a:bodyPr/>
          <a:lstStyle/>
          <a:p>
            <a:fld id="{FAB30D97-3FC8-4613-B8AE-1CD514FDABBA}" type="slidenum">
              <a:rPr lang="en-US" smtClean="0"/>
              <a:t>‹#›</a:t>
            </a:fld>
            <a:endParaRPr lang="en-US"/>
          </a:p>
        </p:txBody>
      </p:sp>
    </p:spTree>
    <p:extLst>
      <p:ext uri="{BB962C8B-B14F-4D97-AF65-F5344CB8AC3E}">
        <p14:creationId xmlns:p14="http://schemas.microsoft.com/office/powerpoint/2010/main" val="199581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D4B6E-E725-096F-6406-12DC737716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A7F248-69AA-6192-57E1-6314BE6C48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D61EA9-94E4-3E6E-1B64-22FDC00C9C9C}"/>
              </a:ext>
            </a:extLst>
          </p:cNvPr>
          <p:cNvSpPr>
            <a:spLocks noGrp="1"/>
          </p:cNvSpPr>
          <p:nvPr>
            <p:ph type="dt" sz="half" idx="10"/>
          </p:nvPr>
        </p:nvSpPr>
        <p:spPr/>
        <p:txBody>
          <a:bodyPr/>
          <a:lstStyle/>
          <a:p>
            <a:fld id="{F68C36FD-3E8C-4BFB-8105-C3FA5F5CF384}" type="datetimeFigureOut">
              <a:rPr lang="en-US" smtClean="0"/>
              <a:t>9/16/2022</a:t>
            </a:fld>
            <a:endParaRPr lang="en-US"/>
          </a:p>
        </p:txBody>
      </p:sp>
      <p:sp>
        <p:nvSpPr>
          <p:cNvPr id="5" name="Footer Placeholder 4">
            <a:extLst>
              <a:ext uri="{FF2B5EF4-FFF2-40B4-BE49-F238E27FC236}">
                <a16:creationId xmlns:a16="http://schemas.microsoft.com/office/drawing/2014/main" id="{074F68EB-6814-6663-90FF-384C8F6D57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455E79-329E-87AD-468D-653CE1E63E12}"/>
              </a:ext>
            </a:extLst>
          </p:cNvPr>
          <p:cNvSpPr>
            <a:spLocks noGrp="1"/>
          </p:cNvSpPr>
          <p:nvPr>
            <p:ph type="sldNum" sz="quarter" idx="12"/>
          </p:nvPr>
        </p:nvSpPr>
        <p:spPr/>
        <p:txBody>
          <a:bodyPr/>
          <a:lstStyle/>
          <a:p>
            <a:fld id="{FAB30D97-3FC8-4613-B8AE-1CD514FDABBA}" type="slidenum">
              <a:rPr lang="en-US" smtClean="0"/>
              <a:t>‹#›</a:t>
            </a:fld>
            <a:endParaRPr lang="en-US"/>
          </a:p>
        </p:txBody>
      </p:sp>
    </p:spTree>
    <p:extLst>
      <p:ext uri="{BB962C8B-B14F-4D97-AF65-F5344CB8AC3E}">
        <p14:creationId xmlns:p14="http://schemas.microsoft.com/office/powerpoint/2010/main" val="661897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FAD20-8350-5146-E09A-79FE857DCD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099D8B-3BE5-19CC-4CA8-CB4D2D255F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FE1BDF-0373-E0A5-D3BB-647CC5AB18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D6DBBC-600D-E12C-5EC0-074BB90A64B5}"/>
              </a:ext>
            </a:extLst>
          </p:cNvPr>
          <p:cNvSpPr>
            <a:spLocks noGrp="1"/>
          </p:cNvSpPr>
          <p:nvPr>
            <p:ph type="dt" sz="half" idx="10"/>
          </p:nvPr>
        </p:nvSpPr>
        <p:spPr/>
        <p:txBody>
          <a:bodyPr/>
          <a:lstStyle/>
          <a:p>
            <a:fld id="{F68C36FD-3E8C-4BFB-8105-C3FA5F5CF384}" type="datetimeFigureOut">
              <a:rPr lang="en-US" smtClean="0"/>
              <a:t>9/16/2022</a:t>
            </a:fld>
            <a:endParaRPr lang="en-US"/>
          </a:p>
        </p:txBody>
      </p:sp>
      <p:sp>
        <p:nvSpPr>
          <p:cNvPr id="6" name="Footer Placeholder 5">
            <a:extLst>
              <a:ext uri="{FF2B5EF4-FFF2-40B4-BE49-F238E27FC236}">
                <a16:creationId xmlns:a16="http://schemas.microsoft.com/office/drawing/2014/main" id="{8CCC331B-45E1-BFB8-C219-AF01C2390A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BC5393-588C-69EF-5F40-21661B5318E5}"/>
              </a:ext>
            </a:extLst>
          </p:cNvPr>
          <p:cNvSpPr>
            <a:spLocks noGrp="1"/>
          </p:cNvSpPr>
          <p:nvPr>
            <p:ph type="sldNum" sz="quarter" idx="12"/>
          </p:nvPr>
        </p:nvSpPr>
        <p:spPr/>
        <p:txBody>
          <a:bodyPr/>
          <a:lstStyle/>
          <a:p>
            <a:fld id="{FAB30D97-3FC8-4613-B8AE-1CD514FDABBA}" type="slidenum">
              <a:rPr lang="en-US" smtClean="0"/>
              <a:t>‹#›</a:t>
            </a:fld>
            <a:endParaRPr lang="en-US"/>
          </a:p>
        </p:txBody>
      </p:sp>
    </p:spTree>
    <p:extLst>
      <p:ext uri="{BB962C8B-B14F-4D97-AF65-F5344CB8AC3E}">
        <p14:creationId xmlns:p14="http://schemas.microsoft.com/office/powerpoint/2010/main" val="1904027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BC771-36BC-5369-70CD-6A11D00F98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1FFB70-96EB-F68C-3BD3-E10866B7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76EE2D-99D3-8082-DFE4-F695F91F76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519074-3C29-AFED-673D-03F19A7C30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13D9AD-32F3-A510-5A07-6A1C3893D8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A076EF-0A16-4437-AB32-10496C0C88DF}"/>
              </a:ext>
            </a:extLst>
          </p:cNvPr>
          <p:cNvSpPr>
            <a:spLocks noGrp="1"/>
          </p:cNvSpPr>
          <p:nvPr>
            <p:ph type="dt" sz="half" idx="10"/>
          </p:nvPr>
        </p:nvSpPr>
        <p:spPr/>
        <p:txBody>
          <a:bodyPr/>
          <a:lstStyle/>
          <a:p>
            <a:fld id="{F68C36FD-3E8C-4BFB-8105-C3FA5F5CF384}" type="datetimeFigureOut">
              <a:rPr lang="en-US" smtClean="0"/>
              <a:t>9/16/2022</a:t>
            </a:fld>
            <a:endParaRPr lang="en-US"/>
          </a:p>
        </p:txBody>
      </p:sp>
      <p:sp>
        <p:nvSpPr>
          <p:cNvPr id="8" name="Footer Placeholder 7">
            <a:extLst>
              <a:ext uri="{FF2B5EF4-FFF2-40B4-BE49-F238E27FC236}">
                <a16:creationId xmlns:a16="http://schemas.microsoft.com/office/drawing/2014/main" id="{5E976115-9D4A-AE8D-C66F-615E0AE213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F9DAFA-B2FD-2984-4E76-3A6EE5DBF20B}"/>
              </a:ext>
            </a:extLst>
          </p:cNvPr>
          <p:cNvSpPr>
            <a:spLocks noGrp="1"/>
          </p:cNvSpPr>
          <p:nvPr>
            <p:ph type="sldNum" sz="quarter" idx="12"/>
          </p:nvPr>
        </p:nvSpPr>
        <p:spPr/>
        <p:txBody>
          <a:bodyPr/>
          <a:lstStyle/>
          <a:p>
            <a:fld id="{FAB30D97-3FC8-4613-B8AE-1CD514FDABBA}" type="slidenum">
              <a:rPr lang="en-US" smtClean="0"/>
              <a:t>‹#›</a:t>
            </a:fld>
            <a:endParaRPr lang="en-US"/>
          </a:p>
        </p:txBody>
      </p:sp>
    </p:spTree>
    <p:extLst>
      <p:ext uri="{BB962C8B-B14F-4D97-AF65-F5344CB8AC3E}">
        <p14:creationId xmlns:p14="http://schemas.microsoft.com/office/powerpoint/2010/main" val="3707254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3EC13-CE44-381C-B373-734956230C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5B03AC-7E21-699C-EE32-794D7FF5C5B8}"/>
              </a:ext>
            </a:extLst>
          </p:cNvPr>
          <p:cNvSpPr>
            <a:spLocks noGrp="1"/>
          </p:cNvSpPr>
          <p:nvPr>
            <p:ph type="dt" sz="half" idx="10"/>
          </p:nvPr>
        </p:nvSpPr>
        <p:spPr/>
        <p:txBody>
          <a:bodyPr/>
          <a:lstStyle/>
          <a:p>
            <a:fld id="{F68C36FD-3E8C-4BFB-8105-C3FA5F5CF384}" type="datetimeFigureOut">
              <a:rPr lang="en-US" smtClean="0"/>
              <a:t>9/16/2022</a:t>
            </a:fld>
            <a:endParaRPr lang="en-US"/>
          </a:p>
        </p:txBody>
      </p:sp>
      <p:sp>
        <p:nvSpPr>
          <p:cNvPr id="4" name="Footer Placeholder 3">
            <a:extLst>
              <a:ext uri="{FF2B5EF4-FFF2-40B4-BE49-F238E27FC236}">
                <a16:creationId xmlns:a16="http://schemas.microsoft.com/office/drawing/2014/main" id="{F45DFB66-234C-54CD-865F-4CDE29B06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554B3-5917-5299-A005-46002040662B}"/>
              </a:ext>
            </a:extLst>
          </p:cNvPr>
          <p:cNvSpPr>
            <a:spLocks noGrp="1"/>
          </p:cNvSpPr>
          <p:nvPr>
            <p:ph type="sldNum" sz="quarter" idx="12"/>
          </p:nvPr>
        </p:nvSpPr>
        <p:spPr/>
        <p:txBody>
          <a:bodyPr/>
          <a:lstStyle/>
          <a:p>
            <a:fld id="{FAB30D97-3FC8-4613-B8AE-1CD514FDABBA}" type="slidenum">
              <a:rPr lang="en-US" smtClean="0"/>
              <a:t>‹#›</a:t>
            </a:fld>
            <a:endParaRPr lang="en-US"/>
          </a:p>
        </p:txBody>
      </p:sp>
    </p:spTree>
    <p:extLst>
      <p:ext uri="{BB962C8B-B14F-4D97-AF65-F5344CB8AC3E}">
        <p14:creationId xmlns:p14="http://schemas.microsoft.com/office/powerpoint/2010/main" val="3045567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6ACB6D-BD20-236E-BE23-32D2CAC5DFEA}"/>
              </a:ext>
            </a:extLst>
          </p:cNvPr>
          <p:cNvSpPr>
            <a:spLocks noGrp="1"/>
          </p:cNvSpPr>
          <p:nvPr>
            <p:ph type="dt" sz="half" idx="10"/>
          </p:nvPr>
        </p:nvSpPr>
        <p:spPr/>
        <p:txBody>
          <a:bodyPr/>
          <a:lstStyle/>
          <a:p>
            <a:fld id="{F68C36FD-3E8C-4BFB-8105-C3FA5F5CF384}" type="datetimeFigureOut">
              <a:rPr lang="en-US" smtClean="0"/>
              <a:t>9/16/2022</a:t>
            </a:fld>
            <a:endParaRPr lang="en-US"/>
          </a:p>
        </p:txBody>
      </p:sp>
      <p:sp>
        <p:nvSpPr>
          <p:cNvPr id="3" name="Footer Placeholder 2">
            <a:extLst>
              <a:ext uri="{FF2B5EF4-FFF2-40B4-BE49-F238E27FC236}">
                <a16:creationId xmlns:a16="http://schemas.microsoft.com/office/drawing/2014/main" id="{0395292B-D4CA-6B79-526F-5D3F41FFDB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75C130-0CC3-5F0C-F1BA-0EE45CCB834A}"/>
              </a:ext>
            </a:extLst>
          </p:cNvPr>
          <p:cNvSpPr>
            <a:spLocks noGrp="1"/>
          </p:cNvSpPr>
          <p:nvPr>
            <p:ph type="sldNum" sz="quarter" idx="12"/>
          </p:nvPr>
        </p:nvSpPr>
        <p:spPr/>
        <p:txBody>
          <a:bodyPr/>
          <a:lstStyle/>
          <a:p>
            <a:fld id="{FAB30D97-3FC8-4613-B8AE-1CD514FDABBA}" type="slidenum">
              <a:rPr lang="en-US" smtClean="0"/>
              <a:t>‹#›</a:t>
            </a:fld>
            <a:endParaRPr lang="en-US"/>
          </a:p>
        </p:txBody>
      </p:sp>
    </p:spTree>
    <p:extLst>
      <p:ext uri="{BB962C8B-B14F-4D97-AF65-F5344CB8AC3E}">
        <p14:creationId xmlns:p14="http://schemas.microsoft.com/office/powerpoint/2010/main" val="2632650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92FC1-2282-5CBF-7139-3E3EAB0CB7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4503DE-F0A2-17BF-E014-0EE8387E2D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7A389A-1A19-4577-DA01-6F468327C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9C6CA8-C15C-F1C6-1A30-75DF36C863ED}"/>
              </a:ext>
            </a:extLst>
          </p:cNvPr>
          <p:cNvSpPr>
            <a:spLocks noGrp="1"/>
          </p:cNvSpPr>
          <p:nvPr>
            <p:ph type="dt" sz="half" idx="10"/>
          </p:nvPr>
        </p:nvSpPr>
        <p:spPr/>
        <p:txBody>
          <a:bodyPr/>
          <a:lstStyle/>
          <a:p>
            <a:fld id="{F68C36FD-3E8C-4BFB-8105-C3FA5F5CF384}" type="datetimeFigureOut">
              <a:rPr lang="en-US" smtClean="0"/>
              <a:t>9/16/2022</a:t>
            </a:fld>
            <a:endParaRPr lang="en-US"/>
          </a:p>
        </p:txBody>
      </p:sp>
      <p:sp>
        <p:nvSpPr>
          <p:cNvPr id="6" name="Footer Placeholder 5">
            <a:extLst>
              <a:ext uri="{FF2B5EF4-FFF2-40B4-BE49-F238E27FC236}">
                <a16:creationId xmlns:a16="http://schemas.microsoft.com/office/drawing/2014/main" id="{E0AEEB9B-47EB-2940-47DD-B4191870BB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E0AA2B-0B76-34B0-3D45-B695DD86A0BC}"/>
              </a:ext>
            </a:extLst>
          </p:cNvPr>
          <p:cNvSpPr>
            <a:spLocks noGrp="1"/>
          </p:cNvSpPr>
          <p:nvPr>
            <p:ph type="sldNum" sz="quarter" idx="12"/>
          </p:nvPr>
        </p:nvSpPr>
        <p:spPr/>
        <p:txBody>
          <a:bodyPr/>
          <a:lstStyle/>
          <a:p>
            <a:fld id="{FAB30D97-3FC8-4613-B8AE-1CD514FDABBA}" type="slidenum">
              <a:rPr lang="en-US" smtClean="0"/>
              <a:t>‹#›</a:t>
            </a:fld>
            <a:endParaRPr lang="en-US"/>
          </a:p>
        </p:txBody>
      </p:sp>
    </p:spTree>
    <p:extLst>
      <p:ext uri="{BB962C8B-B14F-4D97-AF65-F5344CB8AC3E}">
        <p14:creationId xmlns:p14="http://schemas.microsoft.com/office/powerpoint/2010/main" val="2504129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C6D38-FD6E-02BA-EADD-99F46A52E9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8C3057-B64F-2E42-3BBB-07C223EDAE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D84D08-EBC7-C0CC-7963-971BE56FDB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08255F-E90F-93A2-30EA-B02FAA2999E5}"/>
              </a:ext>
            </a:extLst>
          </p:cNvPr>
          <p:cNvSpPr>
            <a:spLocks noGrp="1"/>
          </p:cNvSpPr>
          <p:nvPr>
            <p:ph type="dt" sz="half" idx="10"/>
          </p:nvPr>
        </p:nvSpPr>
        <p:spPr/>
        <p:txBody>
          <a:bodyPr/>
          <a:lstStyle/>
          <a:p>
            <a:fld id="{F68C36FD-3E8C-4BFB-8105-C3FA5F5CF384}" type="datetimeFigureOut">
              <a:rPr lang="en-US" smtClean="0"/>
              <a:t>9/16/2022</a:t>
            </a:fld>
            <a:endParaRPr lang="en-US"/>
          </a:p>
        </p:txBody>
      </p:sp>
      <p:sp>
        <p:nvSpPr>
          <p:cNvPr id="6" name="Footer Placeholder 5">
            <a:extLst>
              <a:ext uri="{FF2B5EF4-FFF2-40B4-BE49-F238E27FC236}">
                <a16:creationId xmlns:a16="http://schemas.microsoft.com/office/drawing/2014/main" id="{C7A70BA4-1425-0BA7-35E2-93D9AE61BF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A54342-B504-336F-DCF1-ABB7D51C1E2A}"/>
              </a:ext>
            </a:extLst>
          </p:cNvPr>
          <p:cNvSpPr>
            <a:spLocks noGrp="1"/>
          </p:cNvSpPr>
          <p:nvPr>
            <p:ph type="sldNum" sz="quarter" idx="12"/>
          </p:nvPr>
        </p:nvSpPr>
        <p:spPr/>
        <p:txBody>
          <a:bodyPr/>
          <a:lstStyle/>
          <a:p>
            <a:fld id="{FAB30D97-3FC8-4613-B8AE-1CD514FDABBA}" type="slidenum">
              <a:rPr lang="en-US" smtClean="0"/>
              <a:t>‹#›</a:t>
            </a:fld>
            <a:endParaRPr lang="en-US"/>
          </a:p>
        </p:txBody>
      </p:sp>
    </p:spTree>
    <p:extLst>
      <p:ext uri="{BB962C8B-B14F-4D97-AF65-F5344CB8AC3E}">
        <p14:creationId xmlns:p14="http://schemas.microsoft.com/office/powerpoint/2010/main" val="882082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529ABD-BC63-8578-C3B6-E32D6AA777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BDFDA9-3746-AB3B-5003-BD788E80F7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34DDFC-F189-2F59-9138-DBE173B731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8C36FD-3E8C-4BFB-8105-C3FA5F5CF384}" type="datetimeFigureOut">
              <a:rPr lang="en-US" smtClean="0"/>
              <a:t>9/16/2022</a:t>
            </a:fld>
            <a:endParaRPr lang="en-US"/>
          </a:p>
        </p:txBody>
      </p:sp>
      <p:sp>
        <p:nvSpPr>
          <p:cNvPr id="5" name="Footer Placeholder 4">
            <a:extLst>
              <a:ext uri="{FF2B5EF4-FFF2-40B4-BE49-F238E27FC236}">
                <a16:creationId xmlns:a16="http://schemas.microsoft.com/office/drawing/2014/main" id="{9D33DB71-3E89-A235-DB58-2EDC99E341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3D8F2B-5646-0E62-3A3B-5482FF5533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B30D97-3FC8-4613-B8AE-1CD514FDABBA}" type="slidenum">
              <a:rPr lang="en-US" smtClean="0"/>
              <a:t>‹#›</a:t>
            </a:fld>
            <a:endParaRPr lang="en-US"/>
          </a:p>
        </p:txBody>
      </p:sp>
    </p:spTree>
    <p:extLst>
      <p:ext uri="{BB962C8B-B14F-4D97-AF65-F5344CB8AC3E}">
        <p14:creationId xmlns:p14="http://schemas.microsoft.com/office/powerpoint/2010/main" val="835298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86E85B-71FA-0A4D-F149-8FC0E857EC1A}"/>
              </a:ext>
            </a:extLst>
          </p:cNvPr>
          <p:cNvPicPr>
            <a:picLocks noChangeAspect="1"/>
          </p:cNvPicPr>
          <p:nvPr/>
        </p:nvPicPr>
        <p:blipFill rotWithShape="1">
          <a:blip r:embed="rId3"/>
          <a:srcRect l="2916" t="9091" r="26989"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40B32C3-2FBE-CBB5-4E11-A518A72DEF2B}"/>
              </a:ext>
            </a:extLst>
          </p:cNvPr>
          <p:cNvSpPr>
            <a:spLocks noGrp="1"/>
          </p:cNvSpPr>
          <p:nvPr>
            <p:ph type="ctrTitle"/>
          </p:nvPr>
        </p:nvSpPr>
        <p:spPr>
          <a:xfrm>
            <a:off x="477981" y="1122363"/>
            <a:ext cx="4023360" cy="3204134"/>
          </a:xfrm>
        </p:spPr>
        <p:txBody>
          <a:bodyPr anchor="b">
            <a:normAutofit/>
          </a:bodyPr>
          <a:lstStyle/>
          <a:p>
            <a:pPr algn="l"/>
            <a:br>
              <a:rPr lang="en-US" sz="4800"/>
            </a:br>
            <a:r>
              <a:rPr lang="en-US" sz="4800"/>
              <a:t>Traffic Problem</a:t>
            </a:r>
          </a:p>
        </p:txBody>
      </p:sp>
      <p:sp>
        <p:nvSpPr>
          <p:cNvPr id="3" name="Subtitle 2">
            <a:extLst>
              <a:ext uri="{FF2B5EF4-FFF2-40B4-BE49-F238E27FC236}">
                <a16:creationId xmlns:a16="http://schemas.microsoft.com/office/drawing/2014/main" id="{BB1B3331-10FE-5127-255D-416F1281A0C1}"/>
              </a:ext>
            </a:extLst>
          </p:cNvPr>
          <p:cNvSpPr>
            <a:spLocks noGrp="1"/>
          </p:cNvSpPr>
          <p:nvPr>
            <p:ph type="subTitle" idx="1"/>
          </p:nvPr>
        </p:nvSpPr>
        <p:spPr>
          <a:xfrm>
            <a:off x="477980" y="4872922"/>
            <a:ext cx="4023359" cy="1208141"/>
          </a:xfrm>
        </p:spPr>
        <p:txBody>
          <a:bodyPr>
            <a:normAutofit/>
          </a:bodyPr>
          <a:lstStyle/>
          <a:p>
            <a:pPr algn="l"/>
            <a:r>
              <a:rPr lang="en-US" sz="2000"/>
              <a:t>Problem type: Regression</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94081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A7AA036-6D94-8682-1043-4E71DB813A1E}"/>
              </a:ext>
            </a:extLst>
          </p:cNvPr>
          <p:cNvPicPr>
            <a:picLocks noChangeAspect="1"/>
          </p:cNvPicPr>
          <p:nvPr/>
        </p:nvPicPr>
        <p:blipFill rotWithShape="1">
          <a:blip r:embed="rId3">
            <a:alphaModFix amt="35000"/>
          </a:blip>
          <a:srcRect t="2531" r="-2" b="19119"/>
          <a:stretch/>
        </p:blipFill>
        <p:spPr>
          <a:xfrm>
            <a:off x="20" y="0"/>
            <a:ext cx="12191980" cy="6857999"/>
          </a:xfrm>
          <a:prstGeom prst="rect">
            <a:avLst/>
          </a:prstGeom>
        </p:spPr>
      </p:pic>
      <p:sp>
        <p:nvSpPr>
          <p:cNvPr id="3" name="TextBox 2">
            <a:extLst>
              <a:ext uri="{FF2B5EF4-FFF2-40B4-BE49-F238E27FC236}">
                <a16:creationId xmlns:a16="http://schemas.microsoft.com/office/drawing/2014/main" id="{59DB778E-31A5-4A6A-5522-C50F287CE5B5}"/>
              </a:ext>
            </a:extLst>
          </p:cNvPr>
          <p:cNvSpPr txBox="1"/>
          <p:nvPr/>
        </p:nvSpPr>
        <p:spPr>
          <a:xfrm>
            <a:off x="715846" y="668654"/>
            <a:ext cx="3313164" cy="2014523"/>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4000" dirty="0">
                <a:solidFill>
                  <a:srgbClr val="FFFFFF"/>
                </a:solidFill>
                <a:latin typeface="+mj-lt"/>
                <a:ea typeface="+mj-ea"/>
                <a:cs typeface="+mj-cs"/>
              </a:rPr>
              <a:t>Problem Statement</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BEA3D2F-2EF4-BD96-A61B-8996C184BC94}"/>
              </a:ext>
            </a:extLst>
          </p:cNvPr>
          <p:cNvSpPr txBox="1"/>
          <p:nvPr/>
        </p:nvSpPr>
        <p:spPr>
          <a:xfrm>
            <a:off x="6219239" y="297209"/>
            <a:ext cx="5744685" cy="6429345"/>
          </a:xfrm>
          <a:prstGeom prst="rect">
            <a:avLst/>
          </a:prstGeom>
        </p:spPr>
        <p:txBody>
          <a:bodyPr vert="horz" lIns="91440" tIns="45720" rIns="91440" bIns="45720" rtlCol="0" anchor="ctr">
            <a:normAutofit/>
          </a:bodyPr>
          <a:lstStyle/>
          <a:p>
            <a:pPr marL="114300">
              <a:lnSpc>
                <a:spcPct val="90000"/>
              </a:lnSpc>
              <a:spcAft>
                <a:spcPts val="600"/>
              </a:spcAft>
            </a:pPr>
            <a:r>
              <a:rPr lang="en-US" sz="2000" dirty="0">
                <a:solidFill>
                  <a:schemeClr val="accent2">
                    <a:lumMod val="60000"/>
                    <a:lumOff val="40000"/>
                  </a:schemeClr>
                </a:solidFill>
              </a:rPr>
              <a:t>Traffic is one of those annoying problems that affect many of us living in urban settings. One of the causes of traffic is the increase in urban populations. While the infrastructure is old and can only accommodate a limited population there is an influx of residents in search of livelihood and opportunities.</a:t>
            </a:r>
            <a:endParaRPr lang="en-US" sz="2000" dirty="0">
              <a:solidFill>
                <a:srgbClr val="00FFFF"/>
              </a:solidFill>
            </a:endParaRPr>
          </a:p>
          <a:p>
            <a:pPr marL="342900" indent="-228600">
              <a:lnSpc>
                <a:spcPct val="90000"/>
              </a:lnSpc>
              <a:spcAft>
                <a:spcPts val="600"/>
              </a:spcAft>
              <a:buFont typeface="Arial" panose="020B0604020202020204" pitchFamily="34" charset="0"/>
              <a:buChar char="•"/>
            </a:pPr>
            <a:endParaRPr lang="en-US" sz="2000" dirty="0">
              <a:solidFill>
                <a:srgbClr val="FFFFFF"/>
              </a:solidFill>
            </a:endParaRPr>
          </a:p>
          <a:p>
            <a:pPr marL="342900" indent="-228600">
              <a:lnSpc>
                <a:spcPct val="90000"/>
              </a:lnSpc>
              <a:spcAft>
                <a:spcPts val="600"/>
              </a:spcAft>
              <a:buFont typeface="Arial" panose="020B0604020202020204" pitchFamily="34" charset="0"/>
              <a:buChar char="•"/>
            </a:pPr>
            <a:endParaRPr lang="en-US" sz="2000" dirty="0">
              <a:solidFill>
                <a:srgbClr val="FFFFFF"/>
              </a:solidFill>
            </a:endParaRPr>
          </a:p>
        </p:txBody>
      </p:sp>
      <p:sp>
        <p:nvSpPr>
          <p:cNvPr id="5" name="TextBox 4">
            <a:extLst>
              <a:ext uri="{FF2B5EF4-FFF2-40B4-BE49-F238E27FC236}">
                <a16:creationId xmlns:a16="http://schemas.microsoft.com/office/drawing/2014/main" id="{3AF9D8B4-92AC-5ED8-8F38-2D3F8101433B}"/>
              </a:ext>
            </a:extLst>
          </p:cNvPr>
          <p:cNvSpPr txBox="1"/>
          <p:nvPr/>
        </p:nvSpPr>
        <p:spPr>
          <a:xfrm>
            <a:off x="471961" y="2333685"/>
            <a:ext cx="3800934" cy="3016210"/>
          </a:xfrm>
          <a:prstGeom prst="rect">
            <a:avLst/>
          </a:prstGeom>
          <a:noFill/>
        </p:spPr>
        <p:txBody>
          <a:bodyPr wrap="square" rtlCol="0">
            <a:spAutoFit/>
          </a:bodyPr>
          <a:lstStyle/>
          <a:p>
            <a:r>
              <a:rPr lang="en-US" sz="2800" b="1" dirty="0">
                <a:solidFill>
                  <a:srgbClr val="00FFFF"/>
                </a:solidFill>
              </a:rPr>
              <a:t>Predict No. of Vehicles</a:t>
            </a:r>
          </a:p>
          <a:p>
            <a:r>
              <a:rPr lang="en-US" sz="1800" dirty="0">
                <a:effectLst/>
                <a:latin typeface="Arial" panose="020B0604020202020204" pitchFamily="34" charset="0"/>
                <a:ea typeface="Calibri" panose="020F0502020204030204" pitchFamily="34" charset="0"/>
              </a:rPr>
              <a:t>providing a better understanding of traffic patterns that will further help in </a:t>
            </a:r>
          </a:p>
          <a:p>
            <a:pPr marL="285750" indent="-285750">
              <a:buFont typeface="Arial" panose="020B0604020202020204" pitchFamily="34" charset="0"/>
              <a:buChar char="•"/>
            </a:pPr>
            <a:r>
              <a:rPr lang="en-US" sz="1800" dirty="0">
                <a:effectLst/>
                <a:latin typeface="Arial" panose="020B0604020202020204" pitchFamily="34" charset="0"/>
                <a:ea typeface="Calibri" panose="020F0502020204030204" pitchFamily="34" charset="0"/>
              </a:rPr>
              <a:t>traffic signal time management to reduce travel time</a:t>
            </a:r>
          </a:p>
          <a:p>
            <a:pPr marL="285750" indent="-285750">
              <a:buFont typeface="Arial" panose="020B0604020202020204" pitchFamily="34" charset="0"/>
              <a:buChar char="•"/>
            </a:pPr>
            <a:r>
              <a:rPr lang="en-US" sz="1800" dirty="0">
                <a:effectLst/>
                <a:latin typeface="Arial" panose="020B0604020202020204" pitchFamily="34" charset="0"/>
                <a:ea typeface="Calibri" panose="020F0502020204030204" pitchFamily="34" charset="0"/>
              </a:rPr>
              <a:t>building an infrastructure or </a:t>
            </a:r>
          </a:p>
          <a:p>
            <a:pPr marL="285750" indent="-285750">
              <a:buFont typeface="Arial" panose="020B0604020202020204" pitchFamily="34" charset="0"/>
              <a:buChar char="•"/>
            </a:pPr>
            <a:r>
              <a:rPr lang="en-US" dirty="0">
                <a:latin typeface="Arial" panose="020B0604020202020204" pitchFamily="34" charset="0"/>
                <a:ea typeface="Calibri" panose="020F0502020204030204" pitchFamily="34" charset="0"/>
              </a:rPr>
              <a:t>Rearranging detour or One way road network plan</a:t>
            </a:r>
            <a:endParaRPr lang="en-US" sz="1800" dirty="0">
              <a:effectLst/>
              <a:latin typeface="Arial" panose="020B0604020202020204" pitchFamily="34" charset="0"/>
              <a:ea typeface="Calibri" panose="020F0502020204030204" pitchFamily="34" charset="0"/>
            </a:endParaRPr>
          </a:p>
          <a:p>
            <a:endParaRPr lang="en-US" dirty="0">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4415258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0879-1366-E507-8785-47C64F774385}"/>
              </a:ext>
            </a:extLst>
          </p:cNvPr>
          <p:cNvSpPr>
            <a:spLocks noGrp="1"/>
          </p:cNvSpPr>
          <p:nvPr>
            <p:ph type="title"/>
          </p:nvPr>
        </p:nvSpPr>
        <p:spPr>
          <a:xfrm>
            <a:off x="838200" y="365126"/>
            <a:ext cx="10515600" cy="775186"/>
          </a:xfrm>
        </p:spPr>
        <p:txBody>
          <a:bodyPr>
            <a:normAutofit/>
          </a:bodyPr>
          <a:lstStyle/>
          <a:p>
            <a:r>
              <a:rPr lang="en-US" sz="4400" b="1" dirty="0">
                <a:solidFill>
                  <a:srgbClr val="C00000"/>
                </a:solidFill>
              </a:rPr>
              <a:t>Target:  Vehicle Frequency</a:t>
            </a:r>
          </a:p>
        </p:txBody>
      </p:sp>
      <p:sp>
        <p:nvSpPr>
          <p:cNvPr id="66" name="TextBox 65">
            <a:extLst>
              <a:ext uri="{FF2B5EF4-FFF2-40B4-BE49-F238E27FC236}">
                <a16:creationId xmlns:a16="http://schemas.microsoft.com/office/drawing/2014/main" id="{F7EB747D-C3BA-1E4C-E7DC-7AAC63A08CE6}"/>
              </a:ext>
            </a:extLst>
          </p:cNvPr>
          <p:cNvSpPr txBox="1"/>
          <p:nvPr/>
        </p:nvSpPr>
        <p:spPr>
          <a:xfrm>
            <a:off x="6887525" y="1527809"/>
            <a:ext cx="2819625" cy="584775"/>
          </a:xfrm>
          <a:prstGeom prst="rect">
            <a:avLst/>
          </a:prstGeom>
          <a:noFill/>
        </p:spPr>
        <p:txBody>
          <a:bodyPr wrap="square" rtlCol="0">
            <a:spAutoFit/>
          </a:bodyPr>
          <a:lstStyle/>
          <a:p>
            <a:r>
              <a:rPr lang="en-US" sz="3200" b="1" dirty="0"/>
              <a:t>Solution is</a:t>
            </a:r>
          </a:p>
        </p:txBody>
      </p:sp>
      <p:sp>
        <p:nvSpPr>
          <p:cNvPr id="67" name="TextBox 66">
            <a:extLst>
              <a:ext uri="{FF2B5EF4-FFF2-40B4-BE49-F238E27FC236}">
                <a16:creationId xmlns:a16="http://schemas.microsoft.com/office/drawing/2014/main" id="{0E894B9F-DA84-7C1A-C06B-7265504DF8E2}"/>
              </a:ext>
            </a:extLst>
          </p:cNvPr>
          <p:cNvSpPr txBox="1"/>
          <p:nvPr/>
        </p:nvSpPr>
        <p:spPr>
          <a:xfrm>
            <a:off x="6880859" y="2017619"/>
            <a:ext cx="5114925" cy="738664"/>
          </a:xfrm>
          <a:prstGeom prst="rect">
            <a:avLst/>
          </a:prstGeom>
          <a:noFill/>
        </p:spPr>
        <p:txBody>
          <a:bodyPr wrap="square" rtlCol="0">
            <a:spAutoFit/>
          </a:bodyPr>
          <a:lstStyle/>
          <a:p>
            <a:r>
              <a:rPr lang="en-US" sz="2400" dirty="0"/>
              <a:t>The Decision maker, </a:t>
            </a:r>
          </a:p>
          <a:p>
            <a:pPr marL="285750" indent="-285750">
              <a:buFont typeface="Arial" panose="020B0604020202020204" pitchFamily="34" charset="0"/>
              <a:buChar char="•"/>
            </a:pPr>
            <a:r>
              <a:rPr lang="en-US" dirty="0"/>
              <a:t>Potential frequency of vehicles for different days</a:t>
            </a:r>
          </a:p>
        </p:txBody>
      </p:sp>
      <p:sp>
        <p:nvSpPr>
          <p:cNvPr id="4" name="TextBox 3">
            <a:extLst>
              <a:ext uri="{FF2B5EF4-FFF2-40B4-BE49-F238E27FC236}">
                <a16:creationId xmlns:a16="http://schemas.microsoft.com/office/drawing/2014/main" id="{BA2EAE99-2130-CA00-7C95-FDB59E40181B}"/>
              </a:ext>
            </a:extLst>
          </p:cNvPr>
          <p:cNvSpPr txBox="1"/>
          <p:nvPr/>
        </p:nvSpPr>
        <p:spPr>
          <a:xfrm>
            <a:off x="3727622" y="2500081"/>
            <a:ext cx="1975948" cy="707886"/>
          </a:xfrm>
          <a:prstGeom prst="rect">
            <a:avLst/>
          </a:prstGeom>
          <a:noFill/>
        </p:spPr>
        <p:txBody>
          <a:bodyPr wrap="square" rtlCol="0">
            <a:spAutoFit/>
          </a:bodyPr>
          <a:lstStyle/>
          <a:p>
            <a:pPr algn="ctr"/>
            <a:r>
              <a:rPr lang="en-US" sz="2000" b="1" dirty="0">
                <a:solidFill>
                  <a:srgbClr val="C00000"/>
                </a:solidFill>
              </a:rPr>
              <a:t>Target</a:t>
            </a:r>
          </a:p>
          <a:p>
            <a:pPr algn="ctr"/>
            <a:r>
              <a:rPr lang="en-US" sz="2000" b="1" dirty="0">
                <a:solidFill>
                  <a:srgbClr val="00B0F0"/>
                </a:solidFill>
              </a:rPr>
              <a:t>No of Vehicles</a:t>
            </a:r>
          </a:p>
        </p:txBody>
      </p:sp>
      <p:sp>
        <p:nvSpPr>
          <p:cNvPr id="6" name="TextBox 5">
            <a:extLst>
              <a:ext uri="{FF2B5EF4-FFF2-40B4-BE49-F238E27FC236}">
                <a16:creationId xmlns:a16="http://schemas.microsoft.com/office/drawing/2014/main" id="{60957290-A750-23D4-D4BA-CDE48A7E5094}"/>
              </a:ext>
            </a:extLst>
          </p:cNvPr>
          <p:cNvSpPr txBox="1"/>
          <p:nvPr/>
        </p:nvSpPr>
        <p:spPr>
          <a:xfrm>
            <a:off x="4261916" y="3831861"/>
            <a:ext cx="1223300" cy="369332"/>
          </a:xfrm>
          <a:prstGeom prst="rect">
            <a:avLst/>
          </a:prstGeom>
          <a:noFill/>
          <a:ln>
            <a:solidFill>
              <a:schemeClr val="accent1">
                <a:shade val="50000"/>
              </a:schemeClr>
            </a:solidFill>
          </a:ln>
        </p:spPr>
        <p:txBody>
          <a:bodyPr wrap="square" rtlCol="0">
            <a:spAutoFit/>
          </a:bodyPr>
          <a:lstStyle/>
          <a:p>
            <a:r>
              <a:rPr lang="en-US" dirty="0"/>
              <a:t>Weather</a:t>
            </a:r>
          </a:p>
        </p:txBody>
      </p:sp>
      <p:sp>
        <p:nvSpPr>
          <p:cNvPr id="7" name="TextBox 6">
            <a:extLst>
              <a:ext uri="{FF2B5EF4-FFF2-40B4-BE49-F238E27FC236}">
                <a16:creationId xmlns:a16="http://schemas.microsoft.com/office/drawing/2014/main" id="{42B65510-AD3F-C7F9-C2C3-1E53329DDE75}"/>
              </a:ext>
            </a:extLst>
          </p:cNvPr>
          <p:cNvSpPr txBox="1"/>
          <p:nvPr/>
        </p:nvSpPr>
        <p:spPr>
          <a:xfrm>
            <a:off x="926169" y="3843392"/>
            <a:ext cx="1148376" cy="369332"/>
          </a:xfrm>
          <a:prstGeom prst="rect">
            <a:avLst/>
          </a:prstGeom>
          <a:noFill/>
          <a:ln>
            <a:solidFill>
              <a:schemeClr val="accent1">
                <a:shade val="50000"/>
              </a:schemeClr>
            </a:solidFill>
          </a:ln>
        </p:spPr>
        <p:txBody>
          <a:bodyPr wrap="square" rtlCol="0">
            <a:spAutoFit/>
          </a:bodyPr>
          <a:lstStyle/>
          <a:p>
            <a:r>
              <a:rPr lang="en-US" dirty="0"/>
              <a:t>Calendar </a:t>
            </a:r>
          </a:p>
        </p:txBody>
      </p:sp>
      <p:sp>
        <p:nvSpPr>
          <p:cNvPr id="8" name="TextBox 7">
            <a:extLst>
              <a:ext uri="{FF2B5EF4-FFF2-40B4-BE49-F238E27FC236}">
                <a16:creationId xmlns:a16="http://schemas.microsoft.com/office/drawing/2014/main" id="{6BB6EC26-5F05-71D8-924C-CA6C3E537A17}"/>
              </a:ext>
            </a:extLst>
          </p:cNvPr>
          <p:cNvSpPr txBox="1"/>
          <p:nvPr/>
        </p:nvSpPr>
        <p:spPr>
          <a:xfrm>
            <a:off x="4183102" y="5194354"/>
            <a:ext cx="2243773" cy="646331"/>
          </a:xfrm>
          <a:prstGeom prst="rect">
            <a:avLst/>
          </a:prstGeom>
          <a:noFill/>
          <a:ln>
            <a:solidFill>
              <a:schemeClr val="accent1">
                <a:shade val="50000"/>
              </a:schemeClr>
            </a:solidFill>
          </a:ln>
        </p:spPr>
        <p:txBody>
          <a:bodyPr wrap="square" rtlCol="0">
            <a:spAutoFit/>
          </a:bodyPr>
          <a:lstStyle/>
          <a:p>
            <a:pPr marL="285750" indent="-285750">
              <a:buFont typeface="Arial" panose="020B0604020202020204" pitchFamily="34" charset="0"/>
              <a:buChar char="•"/>
            </a:pPr>
            <a:r>
              <a:rPr lang="en-US" dirty="0"/>
              <a:t>Temperature</a:t>
            </a:r>
          </a:p>
          <a:p>
            <a:pPr marL="285750" indent="-285750">
              <a:buFont typeface="Arial" panose="020B0604020202020204" pitchFamily="34" charset="0"/>
              <a:buChar char="•"/>
            </a:pPr>
            <a:r>
              <a:rPr lang="en-US" dirty="0"/>
              <a:t>Rainfall</a:t>
            </a:r>
          </a:p>
        </p:txBody>
      </p:sp>
      <p:cxnSp>
        <p:nvCxnSpPr>
          <p:cNvPr id="9" name="Connector: Elbow 8">
            <a:extLst>
              <a:ext uri="{FF2B5EF4-FFF2-40B4-BE49-F238E27FC236}">
                <a16:creationId xmlns:a16="http://schemas.microsoft.com/office/drawing/2014/main" id="{535E3FD8-727B-7E25-D16C-E6E08250594E}"/>
              </a:ext>
            </a:extLst>
          </p:cNvPr>
          <p:cNvCxnSpPr>
            <a:cxnSpLocks/>
            <a:stCxn id="6" idx="2"/>
            <a:endCxn id="8" idx="0"/>
          </p:cNvCxnSpPr>
          <p:nvPr/>
        </p:nvCxnSpPr>
        <p:spPr>
          <a:xfrm rot="16200000" flipH="1">
            <a:off x="4592697" y="4482061"/>
            <a:ext cx="993161" cy="4314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A2726FE4-2C18-A7D6-97AD-984A5FAC4C5A}"/>
              </a:ext>
            </a:extLst>
          </p:cNvPr>
          <p:cNvCxnSpPr>
            <a:cxnSpLocks/>
            <a:stCxn id="4" idx="2"/>
            <a:endCxn id="7" idx="0"/>
          </p:cNvCxnSpPr>
          <p:nvPr/>
        </p:nvCxnSpPr>
        <p:spPr>
          <a:xfrm rot="5400000">
            <a:off x="2790265" y="1918060"/>
            <a:ext cx="635425" cy="32152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83D1ACA4-D87E-DA68-FDCE-B9F0E4EA031A}"/>
              </a:ext>
            </a:extLst>
          </p:cNvPr>
          <p:cNvCxnSpPr>
            <a:cxnSpLocks/>
            <a:stCxn id="4" idx="2"/>
            <a:endCxn id="6" idx="0"/>
          </p:cNvCxnSpPr>
          <p:nvPr/>
        </p:nvCxnSpPr>
        <p:spPr>
          <a:xfrm rot="16200000" flipH="1">
            <a:off x="4482634" y="3440929"/>
            <a:ext cx="623894" cy="1579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6702984-E55C-1607-5DB3-1B5BCBE100AC}"/>
              </a:ext>
            </a:extLst>
          </p:cNvPr>
          <p:cNvSpPr txBox="1"/>
          <p:nvPr/>
        </p:nvSpPr>
        <p:spPr>
          <a:xfrm>
            <a:off x="6950100" y="3855076"/>
            <a:ext cx="2607286" cy="369332"/>
          </a:xfrm>
          <a:prstGeom prst="rect">
            <a:avLst/>
          </a:prstGeom>
          <a:noFill/>
          <a:ln>
            <a:solidFill>
              <a:schemeClr val="accent1">
                <a:shade val="50000"/>
              </a:schemeClr>
            </a:solidFill>
          </a:ln>
        </p:spPr>
        <p:txBody>
          <a:bodyPr wrap="square" rtlCol="0">
            <a:spAutoFit/>
          </a:bodyPr>
          <a:lstStyle/>
          <a:p>
            <a:r>
              <a:rPr lang="en-US" dirty="0"/>
              <a:t>Demographic</a:t>
            </a:r>
          </a:p>
        </p:txBody>
      </p:sp>
      <p:cxnSp>
        <p:nvCxnSpPr>
          <p:cNvPr id="17" name="Connector: Elbow 16">
            <a:extLst>
              <a:ext uri="{FF2B5EF4-FFF2-40B4-BE49-F238E27FC236}">
                <a16:creationId xmlns:a16="http://schemas.microsoft.com/office/drawing/2014/main" id="{6537A6BC-B62C-314C-5ECB-814934E7695F}"/>
              </a:ext>
            </a:extLst>
          </p:cNvPr>
          <p:cNvCxnSpPr>
            <a:cxnSpLocks/>
            <a:stCxn id="4" idx="2"/>
            <a:endCxn id="16" idx="0"/>
          </p:cNvCxnSpPr>
          <p:nvPr/>
        </p:nvCxnSpPr>
        <p:spPr>
          <a:xfrm rot="16200000" flipH="1">
            <a:off x="6161115" y="1762447"/>
            <a:ext cx="647109" cy="35381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14D83DC-B452-97B4-DE67-9A275DB3C3BE}"/>
              </a:ext>
            </a:extLst>
          </p:cNvPr>
          <p:cNvSpPr txBox="1"/>
          <p:nvPr/>
        </p:nvSpPr>
        <p:spPr>
          <a:xfrm>
            <a:off x="7657374" y="5055855"/>
            <a:ext cx="2948853" cy="923330"/>
          </a:xfrm>
          <a:prstGeom prst="rect">
            <a:avLst/>
          </a:prstGeom>
          <a:noFill/>
          <a:ln>
            <a:solidFill>
              <a:schemeClr val="accent1">
                <a:shade val="50000"/>
              </a:schemeClr>
            </a:solidFill>
          </a:ln>
        </p:spPr>
        <p:txBody>
          <a:bodyPr wrap="square" rtlCol="0">
            <a:spAutoFit/>
          </a:bodyPr>
          <a:lstStyle/>
          <a:p>
            <a:pPr marL="285750" indent="-285750">
              <a:buFont typeface="Arial" panose="020B0604020202020204" pitchFamily="34" charset="0"/>
              <a:buChar char="•"/>
            </a:pPr>
            <a:r>
              <a:rPr lang="en-US" dirty="0"/>
              <a:t>Location</a:t>
            </a:r>
          </a:p>
          <a:p>
            <a:pPr marL="285750" indent="-285750">
              <a:buFont typeface="Arial" panose="020B0604020202020204" pitchFamily="34" charset="0"/>
              <a:buChar char="•"/>
            </a:pPr>
            <a:r>
              <a:rPr lang="en-US" dirty="0"/>
              <a:t>Area Population</a:t>
            </a:r>
          </a:p>
          <a:p>
            <a:pPr marL="285750" indent="-285750">
              <a:buFont typeface="Arial" panose="020B0604020202020204" pitchFamily="34" charset="0"/>
              <a:buChar char="•"/>
            </a:pPr>
            <a:r>
              <a:rPr lang="en-US" dirty="0"/>
              <a:t>Commercial Frequency</a:t>
            </a:r>
          </a:p>
        </p:txBody>
      </p:sp>
      <p:cxnSp>
        <p:nvCxnSpPr>
          <p:cNvPr id="21" name="Connector: Elbow 20">
            <a:extLst>
              <a:ext uri="{FF2B5EF4-FFF2-40B4-BE49-F238E27FC236}">
                <a16:creationId xmlns:a16="http://schemas.microsoft.com/office/drawing/2014/main" id="{DBBB2956-BA6B-24A0-FB9F-CAC5865B1887}"/>
              </a:ext>
            </a:extLst>
          </p:cNvPr>
          <p:cNvCxnSpPr>
            <a:cxnSpLocks/>
            <a:stCxn id="16" idx="2"/>
            <a:endCxn id="20" idx="0"/>
          </p:cNvCxnSpPr>
          <p:nvPr/>
        </p:nvCxnSpPr>
        <p:spPr>
          <a:xfrm rot="16200000" flipH="1">
            <a:off x="8277049" y="4201102"/>
            <a:ext cx="831447" cy="8780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1CCD4DF-FFC4-B108-5D07-8FC2FCA758AA}"/>
              </a:ext>
            </a:extLst>
          </p:cNvPr>
          <p:cNvSpPr txBox="1"/>
          <p:nvPr/>
        </p:nvSpPr>
        <p:spPr>
          <a:xfrm>
            <a:off x="708830" y="4917356"/>
            <a:ext cx="2243773" cy="1200329"/>
          </a:xfrm>
          <a:prstGeom prst="rect">
            <a:avLst/>
          </a:prstGeom>
          <a:noFill/>
          <a:ln>
            <a:solidFill>
              <a:schemeClr val="accent1">
                <a:shade val="50000"/>
              </a:schemeClr>
            </a:solidFill>
          </a:ln>
        </p:spPr>
        <p:txBody>
          <a:bodyPr wrap="square" rtlCol="0">
            <a:spAutoFit/>
          </a:bodyPr>
          <a:lstStyle/>
          <a:p>
            <a:pPr marL="285750" indent="-285750">
              <a:buFont typeface="Arial" panose="020B0604020202020204" pitchFamily="34" charset="0"/>
              <a:buChar char="•"/>
            </a:pPr>
            <a:r>
              <a:rPr lang="en-US" dirty="0"/>
              <a:t>Business Day</a:t>
            </a:r>
          </a:p>
          <a:p>
            <a:pPr marL="285750" indent="-285750">
              <a:buFont typeface="Arial" panose="020B0604020202020204" pitchFamily="34" charset="0"/>
              <a:buChar char="•"/>
            </a:pPr>
            <a:r>
              <a:rPr lang="en-US" dirty="0"/>
              <a:t>Weekend</a:t>
            </a:r>
          </a:p>
          <a:p>
            <a:pPr marL="285750" indent="-285750">
              <a:buFont typeface="Arial" panose="020B0604020202020204" pitchFamily="34" charset="0"/>
              <a:buChar char="•"/>
            </a:pPr>
            <a:r>
              <a:rPr lang="en-US" dirty="0"/>
              <a:t>Hours of the day</a:t>
            </a:r>
          </a:p>
          <a:p>
            <a:pPr marL="285750" indent="-285750">
              <a:buFont typeface="Arial" panose="020B0604020202020204" pitchFamily="34" charset="0"/>
              <a:buChar char="•"/>
            </a:pPr>
            <a:r>
              <a:rPr lang="en-US" dirty="0"/>
              <a:t>Events-holidays</a:t>
            </a:r>
          </a:p>
        </p:txBody>
      </p:sp>
      <p:cxnSp>
        <p:nvCxnSpPr>
          <p:cNvPr id="18" name="Connector: Elbow 17">
            <a:extLst>
              <a:ext uri="{FF2B5EF4-FFF2-40B4-BE49-F238E27FC236}">
                <a16:creationId xmlns:a16="http://schemas.microsoft.com/office/drawing/2014/main" id="{BC7C3626-597B-06B4-2FD0-EB289E4F99F3}"/>
              </a:ext>
            </a:extLst>
          </p:cNvPr>
          <p:cNvCxnSpPr>
            <a:cxnSpLocks/>
            <a:stCxn id="7" idx="2"/>
            <a:endCxn id="14" idx="0"/>
          </p:cNvCxnSpPr>
          <p:nvPr/>
        </p:nvCxnSpPr>
        <p:spPr>
          <a:xfrm rot="16200000" flipH="1">
            <a:off x="1313221" y="4399860"/>
            <a:ext cx="704632" cy="3303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9763C0-DB6A-B550-9C24-434B94F1FA63}"/>
              </a:ext>
            </a:extLst>
          </p:cNvPr>
          <p:cNvSpPr txBox="1"/>
          <p:nvPr/>
        </p:nvSpPr>
        <p:spPr>
          <a:xfrm>
            <a:off x="9813315" y="3834239"/>
            <a:ext cx="1868145" cy="369332"/>
          </a:xfrm>
          <a:prstGeom prst="rect">
            <a:avLst/>
          </a:prstGeom>
          <a:noFill/>
          <a:ln>
            <a:solidFill>
              <a:schemeClr val="accent1">
                <a:shade val="50000"/>
              </a:schemeClr>
            </a:solidFill>
          </a:ln>
        </p:spPr>
        <p:txBody>
          <a:bodyPr wrap="square" rtlCol="0">
            <a:spAutoFit/>
          </a:bodyPr>
          <a:lstStyle/>
          <a:p>
            <a:r>
              <a:rPr lang="en-US" dirty="0"/>
              <a:t>What Else?</a:t>
            </a:r>
          </a:p>
        </p:txBody>
      </p:sp>
      <p:cxnSp>
        <p:nvCxnSpPr>
          <p:cNvPr id="31" name="Connector: Elbow 30">
            <a:extLst>
              <a:ext uri="{FF2B5EF4-FFF2-40B4-BE49-F238E27FC236}">
                <a16:creationId xmlns:a16="http://schemas.microsoft.com/office/drawing/2014/main" id="{2B17897C-1DD0-109C-28AA-8D4B5122F805}"/>
              </a:ext>
            </a:extLst>
          </p:cNvPr>
          <p:cNvCxnSpPr>
            <a:cxnSpLocks/>
            <a:stCxn id="4" idx="2"/>
            <a:endCxn id="30" idx="0"/>
          </p:cNvCxnSpPr>
          <p:nvPr/>
        </p:nvCxnSpPr>
        <p:spPr>
          <a:xfrm rot="16200000" flipH="1">
            <a:off x="7418356" y="505207"/>
            <a:ext cx="626272" cy="60317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4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xEl>
                                              <p:pRg st="0" end="0"/>
                                            </p:txEl>
                                          </p:spTgt>
                                        </p:tgtEl>
                                        <p:attrNameLst>
                                          <p:attrName>style.visibility</p:attrName>
                                        </p:attrNameLst>
                                      </p:cBhvr>
                                      <p:to>
                                        <p:strVal val="visible"/>
                                      </p:to>
                                    </p:set>
                                    <p:animEffect transition="in" filter="fade">
                                      <p:cBhvr>
                                        <p:cTn id="12" dur="500"/>
                                        <p:tgtEl>
                                          <p:spTgt spid="6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xEl>
                                              <p:pRg st="1" end="1"/>
                                            </p:txEl>
                                          </p:spTgt>
                                        </p:tgtEl>
                                        <p:attrNameLst>
                                          <p:attrName>style.visibility</p:attrName>
                                        </p:attrNameLst>
                                      </p:cBhvr>
                                      <p:to>
                                        <p:strVal val="visible"/>
                                      </p:to>
                                    </p:set>
                                    <p:animEffect transition="in" filter="fade">
                                      <p:cBhvr>
                                        <p:cTn id="17" dur="500"/>
                                        <p:tgtEl>
                                          <p:spTgt spid="67">
                                            <p:txEl>
                                              <p:pRg st="1" end="1"/>
                                            </p:txEl>
                                          </p:spTgt>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par>
                                <p:cTn id="27" presetID="22" presetClass="entr" presetSubtype="1"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up)">
                                      <p:cBhvr>
                                        <p:cTn id="34" dur="500"/>
                                        <p:tgtEl>
                                          <p:spTgt spid="6"/>
                                        </p:tgtEl>
                                      </p:cBhvr>
                                    </p:animEffect>
                                  </p:childTnLst>
                                </p:cTn>
                              </p:par>
                              <p:par>
                                <p:cTn id="35" presetID="22" presetClass="entr" presetSubtype="1"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par>
                                <p:cTn id="43" presetID="22" presetClass="entr" presetSubtype="1"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up)">
                                      <p:cBhvr>
                                        <p:cTn id="50" dur="500"/>
                                        <p:tgtEl>
                                          <p:spTgt spid="9"/>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up)">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up)">
                                      <p:cBhvr>
                                        <p:cTn id="58" dur="500"/>
                                        <p:tgtEl>
                                          <p:spTgt spid="21"/>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up)">
                                      <p:cBhvr>
                                        <p:cTn id="61" dur="500"/>
                                        <p:tgtEl>
                                          <p:spTgt spid="20"/>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up)">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up)">
                                      <p:cBhvr>
                                        <p:cTn id="69" dur="500"/>
                                        <p:tgtEl>
                                          <p:spTgt spid="30"/>
                                        </p:tgtEl>
                                      </p:cBhvr>
                                    </p:animEffect>
                                  </p:childTnLst>
                                </p:cTn>
                              </p:par>
                              <p:par>
                                <p:cTn id="70" presetID="22" presetClass="entr" presetSubtype="1"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up)">
                                      <p:cBhvr>
                                        <p:cTn id="7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4" grpId="0"/>
      <p:bldP spid="6" grpId="0" animBg="1"/>
      <p:bldP spid="7" grpId="0" animBg="1"/>
      <p:bldP spid="8" grpId="0" animBg="1"/>
      <p:bldP spid="16" grpId="0" animBg="1"/>
      <p:bldP spid="20" grpId="0" animBg="1"/>
      <p:bldP spid="14"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1046" name="Rectangle 1045">
            <a:extLst>
              <a:ext uri="{FF2B5EF4-FFF2-40B4-BE49-F238E27FC236}">
                <a16:creationId xmlns:a16="http://schemas.microsoft.com/office/drawing/2014/main" id="{33B1EE1F-6738-485F-A620-2602F7683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7" y="0"/>
            <a:ext cx="46573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48" name="Straight Connector 1047">
            <a:extLst>
              <a:ext uri="{FF2B5EF4-FFF2-40B4-BE49-F238E27FC236}">
                <a16:creationId xmlns:a16="http://schemas.microsoft.com/office/drawing/2014/main" id="{ADC544FB-7860-4381-935B-43879C94F6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86703" y="1257300"/>
            <a:ext cx="0" cy="56007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026" name="Picture 2" descr="Map&#10;&#10;Description automatically generated with low confidence">
            <a:extLst>
              <a:ext uri="{FF2B5EF4-FFF2-40B4-BE49-F238E27FC236}">
                <a16:creationId xmlns:a16="http://schemas.microsoft.com/office/drawing/2014/main" id="{F99419A7-D707-E692-2CAC-A641890C5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463" y="601663"/>
            <a:ext cx="5816600" cy="3152775"/>
          </a:xfrm>
          <a:prstGeom prst="rect">
            <a:avLst/>
          </a:prstGeom>
        </p:spPr>
      </p:pic>
      <p:pic>
        <p:nvPicPr>
          <p:cNvPr id="3" name="Picture 2">
            <a:extLst>
              <a:ext uri="{FF2B5EF4-FFF2-40B4-BE49-F238E27FC236}">
                <a16:creationId xmlns:a16="http://schemas.microsoft.com/office/drawing/2014/main" id="{4ABE90CE-98DB-7C8A-8573-4720E85D52D5}"/>
              </a:ext>
            </a:extLst>
          </p:cNvPr>
          <p:cNvPicPr>
            <a:picLocks noChangeAspect="1"/>
          </p:cNvPicPr>
          <p:nvPr/>
        </p:nvPicPr>
        <p:blipFill>
          <a:blip r:embed="rId4"/>
          <a:stretch>
            <a:fillRect/>
          </a:stretch>
        </p:blipFill>
        <p:spPr>
          <a:xfrm>
            <a:off x="906463" y="3822700"/>
            <a:ext cx="5816600" cy="2432050"/>
          </a:xfrm>
          <a:prstGeom prst="rect">
            <a:avLst/>
          </a:prstGeom>
        </p:spPr>
      </p:pic>
      <p:sp>
        <p:nvSpPr>
          <p:cNvPr id="2" name="Title 1">
            <a:extLst>
              <a:ext uri="{FF2B5EF4-FFF2-40B4-BE49-F238E27FC236}">
                <a16:creationId xmlns:a16="http://schemas.microsoft.com/office/drawing/2014/main" id="{A3A1FCE3-1D4F-EF9F-B550-385855DE295C}"/>
              </a:ext>
            </a:extLst>
          </p:cNvPr>
          <p:cNvSpPr>
            <a:spLocks noGrp="1"/>
          </p:cNvSpPr>
          <p:nvPr>
            <p:ph type="title"/>
          </p:nvPr>
        </p:nvSpPr>
        <p:spPr>
          <a:xfrm>
            <a:off x="8046748" y="1257300"/>
            <a:ext cx="3505240" cy="4254869"/>
          </a:xfrm>
        </p:spPr>
        <p:txBody>
          <a:bodyPr vert="horz" lIns="91440" tIns="45720" rIns="91440" bIns="45720" rtlCol="0" anchor="ctr">
            <a:normAutofit/>
          </a:bodyPr>
          <a:lstStyle/>
          <a:p>
            <a:r>
              <a:rPr lang="en-US" kern="1200">
                <a:solidFill>
                  <a:schemeClr val="bg1"/>
                </a:solidFill>
                <a:latin typeface="+mj-lt"/>
                <a:ea typeface="+mj-ea"/>
                <a:cs typeface="+mj-cs"/>
              </a:rPr>
              <a:t>Traffic Data.</a:t>
            </a:r>
          </a:p>
        </p:txBody>
      </p:sp>
    </p:spTree>
    <p:extLst>
      <p:ext uri="{BB962C8B-B14F-4D97-AF65-F5344CB8AC3E}">
        <p14:creationId xmlns:p14="http://schemas.microsoft.com/office/powerpoint/2010/main" val="3187856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Where is Artificial Intelligence Used Today? | by Roger Brown | Becoming  Human: Artificial Intelligence Magazine">
            <a:extLst>
              <a:ext uri="{FF2B5EF4-FFF2-40B4-BE49-F238E27FC236}">
                <a16:creationId xmlns:a16="http://schemas.microsoft.com/office/drawing/2014/main" id="{40051506-E949-1566-7AF0-560C0DFD40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E88A45F-EBE3-FBFF-693E-894125FBD447}"/>
              </a:ext>
            </a:extLst>
          </p:cNvPr>
          <p:cNvSpPr txBox="1"/>
          <p:nvPr/>
        </p:nvSpPr>
        <p:spPr>
          <a:xfrm>
            <a:off x="474345" y="3388994"/>
            <a:ext cx="4863465" cy="1242853"/>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ct val="0"/>
              </a:spcBef>
              <a:spcAft>
                <a:spcPts val="600"/>
              </a:spcAft>
            </a:pPr>
            <a:r>
              <a:rPr lang="en-US" sz="5400" dirty="0">
                <a:solidFill>
                  <a:srgbClr val="FFFFFF"/>
                </a:solidFill>
                <a:latin typeface="Arial Black" panose="020B0A04020102020204" pitchFamily="34" charset="0"/>
                <a:ea typeface="+mj-ea"/>
                <a:cs typeface="+mj-cs"/>
              </a:rPr>
              <a:t>So lets Run with a Robot AI…..</a:t>
            </a:r>
          </a:p>
        </p:txBody>
      </p:sp>
    </p:spTree>
    <p:extLst>
      <p:ext uri="{BB962C8B-B14F-4D97-AF65-F5344CB8AC3E}">
        <p14:creationId xmlns:p14="http://schemas.microsoft.com/office/powerpoint/2010/main" val="1307678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5485B-268C-A284-7974-443FD4FC6178}"/>
              </a:ext>
            </a:extLst>
          </p:cNvPr>
          <p:cNvSpPr>
            <a:spLocks noGrp="1"/>
          </p:cNvSpPr>
          <p:nvPr>
            <p:ph type="title"/>
          </p:nvPr>
        </p:nvSpPr>
        <p:spPr>
          <a:xfrm>
            <a:off x="788894" y="199279"/>
            <a:ext cx="10515600" cy="1042334"/>
          </a:xfrm>
        </p:spPr>
        <p:txBody>
          <a:bodyPr>
            <a:normAutofit/>
          </a:bodyPr>
          <a:lstStyle/>
          <a:p>
            <a:r>
              <a:rPr lang="en-US" dirty="0"/>
              <a:t>Get the Traffic decision with 4 steps</a:t>
            </a:r>
          </a:p>
        </p:txBody>
      </p:sp>
      <p:sp>
        <p:nvSpPr>
          <p:cNvPr id="4" name="TextBox 3">
            <a:extLst>
              <a:ext uri="{FF2B5EF4-FFF2-40B4-BE49-F238E27FC236}">
                <a16:creationId xmlns:a16="http://schemas.microsoft.com/office/drawing/2014/main" id="{DA74CD85-9F5E-052E-904B-537652F97685}"/>
              </a:ext>
            </a:extLst>
          </p:cNvPr>
          <p:cNvSpPr txBox="1"/>
          <p:nvPr/>
        </p:nvSpPr>
        <p:spPr>
          <a:xfrm>
            <a:off x="874394" y="1411605"/>
            <a:ext cx="10041255" cy="1200329"/>
          </a:xfrm>
          <a:prstGeom prst="rect">
            <a:avLst/>
          </a:prstGeom>
          <a:noFill/>
        </p:spPr>
        <p:txBody>
          <a:bodyPr wrap="square" rtlCol="0">
            <a:spAutoFit/>
          </a:bodyPr>
          <a:lstStyle/>
          <a:p>
            <a:pPr marL="342900" indent="-342900">
              <a:buFont typeface="+mj-lt"/>
              <a:buAutoNum type="arabicPeriod"/>
            </a:pPr>
            <a:r>
              <a:rPr lang="en-US" dirty="0"/>
              <a:t>Login</a:t>
            </a:r>
          </a:p>
          <a:p>
            <a:pPr marL="342900" indent="-342900">
              <a:buFont typeface="+mj-lt"/>
              <a:buAutoNum type="arabicPeriod"/>
            </a:pPr>
            <a:r>
              <a:rPr lang="en-US" dirty="0"/>
              <a:t>Name Project “</a:t>
            </a:r>
            <a:r>
              <a:rPr lang="en-US" dirty="0" err="1"/>
              <a:t>Transportation”and</a:t>
            </a:r>
            <a:r>
              <a:rPr lang="en-US" dirty="0"/>
              <a:t> Solution Name “Traffic Optimization”</a:t>
            </a:r>
            <a:r>
              <a:rPr lang="en-US" dirty="0">
                <a:sym typeface="Wingdings" panose="05000000000000000000" pitchFamily="2" charset="2"/>
              </a:rPr>
              <a:t> Version 1.0 Click create project</a:t>
            </a:r>
          </a:p>
          <a:p>
            <a:pPr marL="342900" indent="-342900">
              <a:buFont typeface="+mj-lt"/>
              <a:buAutoNum type="arabicPeriod"/>
            </a:pPr>
            <a:endParaRPr lang="en-US" dirty="0"/>
          </a:p>
        </p:txBody>
      </p:sp>
      <p:sp>
        <p:nvSpPr>
          <p:cNvPr id="11" name="TextBox 10">
            <a:extLst>
              <a:ext uri="{FF2B5EF4-FFF2-40B4-BE49-F238E27FC236}">
                <a16:creationId xmlns:a16="http://schemas.microsoft.com/office/drawing/2014/main" id="{9A721B57-9135-D980-3909-24F87D4ED42B}"/>
              </a:ext>
            </a:extLst>
          </p:cNvPr>
          <p:cNvSpPr txBox="1"/>
          <p:nvPr/>
        </p:nvSpPr>
        <p:spPr>
          <a:xfrm>
            <a:off x="874394" y="2399407"/>
            <a:ext cx="3526156" cy="3693319"/>
          </a:xfrm>
          <a:prstGeom prst="rect">
            <a:avLst/>
          </a:prstGeom>
          <a:noFill/>
        </p:spPr>
        <p:txBody>
          <a:bodyPr wrap="square">
            <a:spAutoFit/>
          </a:bodyPr>
          <a:lstStyle/>
          <a:p>
            <a:pPr marL="342900" indent="-342900">
              <a:buFont typeface="+mj-lt"/>
              <a:buAutoNum type="arabicPeriod"/>
            </a:pPr>
            <a:r>
              <a:rPr lang="en-US" dirty="0">
                <a:sym typeface="Wingdings" panose="05000000000000000000" pitchFamily="2" charset="2"/>
              </a:rPr>
              <a:t>You will land inside Data tab click on “Add Data”</a:t>
            </a:r>
          </a:p>
          <a:p>
            <a:pPr marL="342900" indent="-342900">
              <a:buFont typeface="+mj-lt"/>
              <a:buAutoNum type="arabicPeriod"/>
            </a:pPr>
            <a:r>
              <a:rPr lang="en-US" dirty="0">
                <a:sym typeface="Wingdings" panose="05000000000000000000" pitchFamily="2" charset="2"/>
              </a:rPr>
              <a:t>Name your data “Traffic Data”  upload the traffic_jun_may2017_train.csv </a:t>
            </a:r>
          </a:p>
          <a:p>
            <a:pPr marL="342900" indent="-342900">
              <a:buFont typeface="+mj-lt"/>
              <a:buAutoNum type="arabicPeriod"/>
            </a:pPr>
            <a:r>
              <a:rPr lang="en-US" dirty="0">
                <a:sym typeface="Wingdings" panose="05000000000000000000" pitchFamily="2" charset="2"/>
              </a:rPr>
              <a:t>A variable list will show up click on skip</a:t>
            </a:r>
          </a:p>
          <a:p>
            <a:pPr marL="342900" indent="-342900">
              <a:buFont typeface="+mj-lt"/>
              <a:buAutoNum type="arabicPeriod"/>
            </a:pPr>
            <a:r>
              <a:rPr lang="en-US" dirty="0">
                <a:sym typeface="Wingdings" panose="05000000000000000000" pitchFamily="2" charset="2"/>
              </a:rPr>
              <a:t>Select Junction as Item and Select vehicle as your target.</a:t>
            </a:r>
          </a:p>
          <a:p>
            <a:pPr marL="342900" indent="-342900">
              <a:buFont typeface="+mj-lt"/>
              <a:buAutoNum type="arabicPeriod"/>
            </a:pPr>
            <a:r>
              <a:rPr lang="en-US" dirty="0">
                <a:sym typeface="Wingdings" panose="05000000000000000000" pitchFamily="2" charset="2"/>
              </a:rPr>
              <a:t>A window will pop up asking you run the preliminary analysis or not. Press Yes Button</a:t>
            </a:r>
          </a:p>
          <a:p>
            <a:pPr marL="342900" indent="-342900">
              <a:buFont typeface="+mj-lt"/>
              <a:buAutoNum type="arabicPeriod"/>
            </a:pPr>
            <a:r>
              <a:rPr lang="en-US" dirty="0">
                <a:sym typeface="Wingdings" panose="05000000000000000000" pitchFamily="2" charset="2"/>
              </a:rPr>
              <a:t>Preliminary analysis </a:t>
            </a:r>
          </a:p>
        </p:txBody>
      </p:sp>
      <p:sp>
        <p:nvSpPr>
          <p:cNvPr id="13" name="TextBox 12">
            <a:extLst>
              <a:ext uri="{FF2B5EF4-FFF2-40B4-BE49-F238E27FC236}">
                <a16:creationId xmlns:a16="http://schemas.microsoft.com/office/drawing/2014/main" id="{5464EA62-586E-A242-5DD8-43BFE168BF5F}"/>
              </a:ext>
            </a:extLst>
          </p:cNvPr>
          <p:cNvSpPr txBox="1"/>
          <p:nvPr/>
        </p:nvSpPr>
        <p:spPr>
          <a:xfrm>
            <a:off x="2262213" y="2146641"/>
            <a:ext cx="1354455" cy="369332"/>
          </a:xfrm>
          <a:prstGeom prst="rect">
            <a:avLst/>
          </a:prstGeom>
          <a:noFill/>
        </p:spPr>
        <p:txBody>
          <a:bodyPr wrap="square" rtlCol="0">
            <a:spAutoFit/>
          </a:bodyPr>
          <a:lstStyle/>
          <a:p>
            <a:r>
              <a:rPr lang="en-US" b="1" dirty="0">
                <a:solidFill>
                  <a:srgbClr val="C00000"/>
                </a:solidFill>
              </a:rPr>
              <a:t>Data</a:t>
            </a:r>
          </a:p>
        </p:txBody>
      </p:sp>
      <p:sp>
        <p:nvSpPr>
          <p:cNvPr id="15" name="TextBox 14">
            <a:extLst>
              <a:ext uri="{FF2B5EF4-FFF2-40B4-BE49-F238E27FC236}">
                <a16:creationId xmlns:a16="http://schemas.microsoft.com/office/drawing/2014/main" id="{854C8089-9390-2F71-543F-D081EC5DC24D}"/>
              </a:ext>
            </a:extLst>
          </p:cNvPr>
          <p:cNvSpPr txBox="1"/>
          <p:nvPr/>
        </p:nvSpPr>
        <p:spPr>
          <a:xfrm>
            <a:off x="5112065" y="2399407"/>
            <a:ext cx="3234691" cy="3416320"/>
          </a:xfrm>
          <a:prstGeom prst="rect">
            <a:avLst/>
          </a:prstGeom>
          <a:noFill/>
        </p:spPr>
        <p:txBody>
          <a:bodyPr wrap="square">
            <a:spAutoFit/>
          </a:bodyPr>
          <a:lstStyle/>
          <a:p>
            <a:pPr marL="342900" indent="-342900">
              <a:buFont typeface="+mj-lt"/>
              <a:buAutoNum type="arabicPeriod"/>
            </a:pPr>
            <a:r>
              <a:rPr lang="en-US" dirty="0">
                <a:sym typeface="Wingdings" panose="05000000000000000000" pitchFamily="2" charset="2"/>
              </a:rPr>
              <a:t>Create season</a:t>
            </a:r>
          </a:p>
          <a:p>
            <a:pPr marL="342900" indent="-342900">
              <a:buFont typeface="+mj-lt"/>
              <a:buAutoNum type="arabicPeriod"/>
            </a:pPr>
            <a:r>
              <a:rPr lang="en-US" dirty="0">
                <a:sym typeface="Wingdings" panose="05000000000000000000" pitchFamily="2" charset="2"/>
              </a:rPr>
              <a:t>Create calendar</a:t>
            </a:r>
          </a:p>
          <a:p>
            <a:pPr marL="342900" indent="-342900">
              <a:buFont typeface="+mj-lt"/>
              <a:buAutoNum type="arabicPeriod"/>
            </a:pPr>
            <a:r>
              <a:rPr lang="en-US" dirty="0">
                <a:sym typeface="Wingdings" panose="05000000000000000000" pitchFamily="2" charset="2"/>
              </a:rPr>
              <a:t>Create new variable </a:t>
            </a:r>
          </a:p>
          <a:p>
            <a:pPr marL="342900" indent="-342900">
              <a:buFont typeface="+mj-lt"/>
              <a:buAutoNum type="arabicPeriod"/>
            </a:pPr>
            <a:r>
              <a:rPr lang="en-US" dirty="0">
                <a:sym typeface="Wingdings" panose="05000000000000000000" pitchFamily="2" charset="2"/>
              </a:rPr>
              <a:t>Hour: </a:t>
            </a:r>
            <a:r>
              <a:rPr lang="en-US" dirty="0" err="1">
                <a:sym typeface="Wingdings" panose="05000000000000000000" pitchFamily="2" charset="2"/>
              </a:rPr>
              <a:t>df</a:t>
            </a:r>
            <a:r>
              <a:rPr lang="en-US" dirty="0">
                <a:sym typeface="Wingdings" panose="05000000000000000000" pitchFamily="2" charset="2"/>
              </a:rPr>
              <a:t>['</a:t>
            </a:r>
            <a:r>
              <a:rPr lang="en-US" dirty="0" err="1">
                <a:sym typeface="Wingdings" panose="05000000000000000000" pitchFamily="2" charset="2"/>
              </a:rPr>
              <a:t>DateTime</a:t>
            </a:r>
            <a:r>
              <a:rPr lang="en-US" dirty="0">
                <a:sym typeface="Wingdings" panose="05000000000000000000" pitchFamily="2" charset="2"/>
              </a:rPr>
              <a:t>'].</a:t>
            </a:r>
            <a:r>
              <a:rPr lang="en-US" dirty="0" err="1">
                <a:sym typeface="Wingdings" panose="05000000000000000000" pitchFamily="2" charset="2"/>
              </a:rPr>
              <a:t>dt.hour</a:t>
            </a:r>
            <a:endParaRPr lang="en-US" dirty="0">
              <a:sym typeface="Wingdings" panose="05000000000000000000" pitchFamily="2" charset="2"/>
            </a:endParaRPr>
          </a:p>
          <a:p>
            <a:pPr marL="342900" indent="-342900">
              <a:buFont typeface="+mj-lt"/>
              <a:buAutoNum type="arabicPeriod"/>
            </a:pPr>
            <a:r>
              <a:rPr lang="en-US" dirty="0">
                <a:sym typeface="Wingdings" panose="05000000000000000000" pitchFamily="2" charset="2"/>
              </a:rPr>
              <a:t>Delete anomaly for vehicle in the anomaly plot</a:t>
            </a:r>
          </a:p>
          <a:p>
            <a:pPr marL="342900" indent="-342900">
              <a:buFont typeface="+mj-lt"/>
              <a:buAutoNum type="arabicPeriod"/>
            </a:pPr>
            <a:r>
              <a:rPr lang="en-US" dirty="0">
                <a:sym typeface="Wingdings" panose="05000000000000000000" pitchFamily="2" charset="2"/>
              </a:rPr>
              <a:t>Select Algorithm</a:t>
            </a:r>
          </a:p>
          <a:p>
            <a:pPr marL="800100" lvl="1" indent="-342900">
              <a:buFont typeface="+mj-lt"/>
              <a:buAutoNum type="arabicPeriod"/>
            </a:pPr>
            <a:r>
              <a:rPr lang="en-US" dirty="0">
                <a:sym typeface="Wingdings" panose="05000000000000000000" pitchFamily="2" charset="2"/>
              </a:rPr>
              <a:t>Random Forest</a:t>
            </a:r>
          </a:p>
          <a:p>
            <a:pPr marL="800100" lvl="1" indent="-342900">
              <a:buFont typeface="+mj-lt"/>
              <a:buAutoNum type="arabicPeriod"/>
            </a:pPr>
            <a:r>
              <a:rPr lang="en-US" dirty="0" err="1">
                <a:sym typeface="Wingdings" panose="05000000000000000000" pitchFamily="2" charset="2"/>
              </a:rPr>
              <a:t>XGBoost</a:t>
            </a:r>
            <a:endParaRPr lang="en-US" dirty="0">
              <a:sym typeface="Wingdings" panose="05000000000000000000" pitchFamily="2" charset="2"/>
            </a:endParaRPr>
          </a:p>
          <a:p>
            <a:pPr marL="342900" indent="-342900">
              <a:buFont typeface="+mj-lt"/>
              <a:buAutoNum type="arabicPeriod"/>
            </a:pPr>
            <a:r>
              <a:rPr lang="en-US" dirty="0">
                <a:sym typeface="Wingdings" panose="05000000000000000000" pitchFamily="2" charset="2"/>
              </a:rPr>
              <a:t>Train and Finalize</a:t>
            </a:r>
          </a:p>
          <a:p>
            <a:pPr marL="342900" indent="-342900">
              <a:buFont typeface="+mj-lt"/>
              <a:buAutoNum type="arabicPeriod"/>
            </a:pPr>
            <a:r>
              <a:rPr lang="en-US" dirty="0">
                <a:sym typeface="Wingdings" panose="05000000000000000000" pitchFamily="2" charset="2"/>
              </a:rPr>
              <a:t>Click on Finalize</a:t>
            </a:r>
          </a:p>
          <a:p>
            <a:pPr marL="342900" indent="-342900">
              <a:buFont typeface="+mj-lt"/>
              <a:buAutoNum type="arabicPeriod"/>
            </a:pPr>
            <a:r>
              <a:rPr lang="en-US" dirty="0">
                <a:sym typeface="Wingdings" panose="05000000000000000000" pitchFamily="2" charset="2"/>
              </a:rPr>
              <a:t>You will land on Deploy page</a:t>
            </a:r>
          </a:p>
        </p:txBody>
      </p:sp>
      <p:sp>
        <p:nvSpPr>
          <p:cNvPr id="22" name="TextBox 21">
            <a:extLst>
              <a:ext uri="{FF2B5EF4-FFF2-40B4-BE49-F238E27FC236}">
                <a16:creationId xmlns:a16="http://schemas.microsoft.com/office/drawing/2014/main" id="{DFF87A45-C1CF-586C-29A1-5C51284883A7}"/>
              </a:ext>
            </a:extLst>
          </p:cNvPr>
          <p:cNvSpPr txBox="1"/>
          <p:nvPr/>
        </p:nvSpPr>
        <p:spPr>
          <a:xfrm>
            <a:off x="5669279" y="2135300"/>
            <a:ext cx="1354455" cy="369332"/>
          </a:xfrm>
          <a:prstGeom prst="rect">
            <a:avLst/>
          </a:prstGeom>
          <a:noFill/>
        </p:spPr>
        <p:txBody>
          <a:bodyPr wrap="square" rtlCol="0">
            <a:spAutoFit/>
          </a:bodyPr>
          <a:lstStyle/>
          <a:p>
            <a:r>
              <a:rPr lang="en-US" b="1" dirty="0">
                <a:solidFill>
                  <a:srgbClr val="C00000"/>
                </a:solidFill>
              </a:rPr>
              <a:t>Build Model</a:t>
            </a:r>
          </a:p>
        </p:txBody>
      </p:sp>
      <p:pic>
        <p:nvPicPr>
          <p:cNvPr id="5" name="Picture 4">
            <a:extLst>
              <a:ext uri="{FF2B5EF4-FFF2-40B4-BE49-F238E27FC236}">
                <a16:creationId xmlns:a16="http://schemas.microsoft.com/office/drawing/2014/main" id="{3904343E-1A28-C048-E85A-5A6A66E4B89D}"/>
              </a:ext>
            </a:extLst>
          </p:cNvPr>
          <p:cNvPicPr>
            <a:picLocks noChangeAspect="1"/>
          </p:cNvPicPr>
          <p:nvPr/>
        </p:nvPicPr>
        <p:blipFill rotWithShape="1">
          <a:blip r:embed="rId2"/>
          <a:srcRect r="48195"/>
          <a:stretch/>
        </p:blipFill>
        <p:spPr>
          <a:xfrm>
            <a:off x="9573548" y="2399407"/>
            <a:ext cx="1804092" cy="2960370"/>
          </a:xfrm>
          <a:prstGeom prst="rect">
            <a:avLst/>
          </a:prstGeom>
        </p:spPr>
      </p:pic>
    </p:spTree>
    <p:extLst>
      <p:ext uri="{BB962C8B-B14F-4D97-AF65-F5344CB8AC3E}">
        <p14:creationId xmlns:p14="http://schemas.microsoft.com/office/powerpoint/2010/main" val="3170588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5485B-268C-A284-7974-443FD4FC6178}"/>
              </a:ext>
            </a:extLst>
          </p:cNvPr>
          <p:cNvSpPr>
            <a:spLocks noGrp="1"/>
          </p:cNvSpPr>
          <p:nvPr>
            <p:ph type="title"/>
          </p:nvPr>
        </p:nvSpPr>
        <p:spPr>
          <a:xfrm>
            <a:off x="788894" y="199279"/>
            <a:ext cx="10515600" cy="1042334"/>
          </a:xfrm>
        </p:spPr>
        <p:txBody>
          <a:bodyPr/>
          <a:lstStyle/>
          <a:p>
            <a:r>
              <a:rPr lang="en-US" dirty="0"/>
              <a:t>Get the Mr. X’s decision with 4 steps</a:t>
            </a:r>
          </a:p>
        </p:txBody>
      </p:sp>
      <p:sp>
        <p:nvSpPr>
          <p:cNvPr id="11" name="TextBox 10">
            <a:extLst>
              <a:ext uri="{FF2B5EF4-FFF2-40B4-BE49-F238E27FC236}">
                <a16:creationId xmlns:a16="http://schemas.microsoft.com/office/drawing/2014/main" id="{9A721B57-9135-D980-3909-24F87D4ED42B}"/>
              </a:ext>
            </a:extLst>
          </p:cNvPr>
          <p:cNvSpPr txBox="1"/>
          <p:nvPr/>
        </p:nvSpPr>
        <p:spPr>
          <a:xfrm>
            <a:off x="881791" y="1503938"/>
            <a:ext cx="4863466" cy="4524315"/>
          </a:xfrm>
          <a:prstGeom prst="rect">
            <a:avLst/>
          </a:prstGeom>
          <a:noFill/>
        </p:spPr>
        <p:txBody>
          <a:bodyPr wrap="square">
            <a:spAutoFit/>
          </a:bodyPr>
          <a:lstStyle/>
          <a:p>
            <a:pPr marL="342900" indent="-342900">
              <a:buFont typeface="+mj-lt"/>
              <a:buAutoNum type="arabicPeriod"/>
            </a:pPr>
            <a:r>
              <a:rPr lang="en-US" dirty="0">
                <a:sym typeface="Wingdings" panose="05000000000000000000" pitchFamily="2" charset="2"/>
              </a:rPr>
              <a:t>upload new data from CSV source from you computer  traffic_pred_jun2017.csv file</a:t>
            </a:r>
          </a:p>
          <a:p>
            <a:pPr marL="342900" indent="-342900">
              <a:buFont typeface="+mj-lt"/>
              <a:buAutoNum type="arabicPeriod"/>
            </a:pPr>
            <a:r>
              <a:rPr lang="en-US" dirty="0">
                <a:sym typeface="Wingdings" panose="05000000000000000000" pitchFamily="2" charset="2"/>
              </a:rPr>
              <a:t>Run predict</a:t>
            </a:r>
          </a:p>
          <a:p>
            <a:pPr marL="342900" indent="-342900">
              <a:buFont typeface="+mj-lt"/>
              <a:buAutoNum type="arabicPeriod"/>
            </a:pPr>
            <a:r>
              <a:rPr lang="en-US" dirty="0">
                <a:sym typeface="Wingdings" panose="05000000000000000000" pitchFamily="2" charset="2"/>
              </a:rPr>
              <a:t>Go to Data Post Process</a:t>
            </a:r>
          </a:p>
          <a:p>
            <a:pPr marL="342900" indent="-342900">
              <a:buFont typeface="+mj-lt"/>
              <a:buAutoNum type="arabicPeriod"/>
            </a:pPr>
            <a:r>
              <a:rPr lang="en-US" dirty="0">
                <a:sym typeface="Wingdings" panose="05000000000000000000" pitchFamily="2" charset="2"/>
              </a:rPr>
              <a:t>Create 3 equation by clicking on create custom variable</a:t>
            </a:r>
          </a:p>
          <a:p>
            <a:pPr marL="800100" lvl="1" indent="-342900">
              <a:buFont typeface="+mj-lt"/>
              <a:buAutoNum type="arabicPeriod"/>
            </a:pPr>
            <a:r>
              <a:rPr lang="en-US" dirty="0">
                <a:sym typeface="Wingdings" panose="05000000000000000000" pitchFamily="2" charset="2"/>
              </a:rPr>
              <a:t>Equation 1: Category based on frequency</a:t>
            </a:r>
          </a:p>
          <a:p>
            <a:pPr marL="800100" lvl="1" indent="-342900">
              <a:buFont typeface="+mj-lt"/>
              <a:buAutoNum type="arabicPeriod"/>
            </a:pPr>
            <a:r>
              <a:rPr lang="en-US" dirty="0">
                <a:sym typeface="Wingdings" panose="05000000000000000000" pitchFamily="2" charset="2"/>
              </a:rPr>
              <a:t>Equation 2 Signal time based on category</a:t>
            </a:r>
          </a:p>
          <a:p>
            <a:pPr marL="800100" lvl="1" indent="-342900">
              <a:buFont typeface="+mj-lt"/>
              <a:buAutoNum type="arabicPeriod"/>
            </a:pPr>
            <a:r>
              <a:rPr lang="en-US" dirty="0">
                <a:sym typeface="Wingdings" panose="05000000000000000000" pitchFamily="2" charset="2"/>
              </a:rPr>
              <a:t>Equation 3: Travel Time Saved</a:t>
            </a:r>
          </a:p>
          <a:p>
            <a:pPr marL="342900" indent="-342900">
              <a:buFont typeface="+mj-lt"/>
              <a:buAutoNum type="arabicPeriod"/>
            </a:pPr>
            <a:r>
              <a:rPr lang="en-US" dirty="0">
                <a:sym typeface="Wingdings" panose="05000000000000000000" pitchFamily="2" charset="2"/>
              </a:rPr>
              <a:t>Go to Result Configuration</a:t>
            </a:r>
          </a:p>
          <a:p>
            <a:pPr marL="800100" lvl="1" indent="-342900">
              <a:buFont typeface="+mj-lt"/>
              <a:buAutoNum type="arabicPeriod"/>
            </a:pPr>
            <a:r>
              <a:rPr lang="en-US" dirty="0">
                <a:sym typeface="Wingdings" panose="05000000000000000000" pitchFamily="2" charset="2"/>
              </a:rPr>
              <a:t>Check download as CSV</a:t>
            </a:r>
          </a:p>
          <a:p>
            <a:pPr marL="342900" indent="-342900">
              <a:buFont typeface="+mj-lt"/>
              <a:buAutoNum type="arabicPeriod"/>
            </a:pPr>
            <a:r>
              <a:rPr lang="en-US" dirty="0">
                <a:sym typeface="Wingdings" panose="05000000000000000000" pitchFamily="2" charset="2"/>
              </a:rPr>
              <a:t>Select Algorithm</a:t>
            </a:r>
          </a:p>
          <a:p>
            <a:pPr marL="800100" lvl="1" indent="-342900">
              <a:buFont typeface="+mj-lt"/>
              <a:buAutoNum type="arabicPeriod"/>
            </a:pPr>
            <a:r>
              <a:rPr lang="en-US" dirty="0">
                <a:sym typeface="Wingdings" panose="05000000000000000000" pitchFamily="2" charset="2"/>
              </a:rPr>
              <a:t>Linear regression</a:t>
            </a:r>
          </a:p>
          <a:p>
            <a:pPr marL="800100" lvl="1" indent="-342900">
              <a:buFont typeface="+mj-lt"/>
              <a:buAutoNum type="arabicPeriod"/>
            </a:pPr>
            <a:r>
              <a:rPr lang="en-US" dirty="0" err="1">
                <a:sym typeface="Wingdings" panose="05000000000000000000" pitchFamily="2" charset="2"/>
              </a:rPr>
              <a:t>XGBoost</a:t>
            </a:r>
            <a:endParaRPr lang="en-US" dirty="0">
              <a:sym typeface="Wingdings" panose="05000000000000000000" pitchFamily="2" charset="2"/>
            </a:endParaRPr>
          </a:p>
          <a:p>
            <a:pPr marL="342900" indent="-342900">
              <a:buFont typeface="+mj-lt"/>
              <a:buAutoNum type="arabicPeriod"/>
            </a:pPr>
            <a:r>
              <a:rPr lang="en-US" dirty="0">
                <a:sym typeface="Wingdings" panose="05000000000000000000" pitchFamily="2" charset="2"/>
              </a:rPr>
              <a:t>Press “Predict”, prediction will running</a:t>
            </a:r>
          </a:p>
          <a:p>
            <a:pPr marL="342900" indent="-342900">
              <a:buFont typeface="+mj-lt"/>
              <a:buAutoNum type="arabicPeriod"/>
            </a:pPr>
            <a:r>
              <a:rPr lang="en-US" dirty="0">
                <a:sym typeface="Wingdings" panose="05000000000000000000" pitchFamily="2" charset="2"/>
              </a:rPr>
              <a:t>Press Next you will land in Decision Page</a:t>
            </a:r>
          </a:p>
        </p:txBody>
      </p:sp>
      <p:sp>
        <p:nvSpPr>
          <p:cNvPr id="13" name="TextBox 12">
            <a:extLst>
              <a:ext uri="{FF2B5EF4-FFF2-40B4-BE49-F238E27FC236}">
                <a16:creationId xmlns:a16="http://schemas.microsoft.com/office/drawing/2014/main" id="{5464EA62-586E-A242-5DD8-43BFE168BF5F}"/>
              </a:ext>
            </a:extLst>
          </p:cNvPr>
          <p:cNvSpPr txBox="1"/>
          <p:nvPr/>
        </p:nvSpPr>
        <p:spPr>
          <a:xfrm>
            <a:off x="990376" y="1134606"/>
            <a:ext cx="1354455" cy="369332"/>
          </a:xfrm>
          <a:prstGeom prst="rect">
            <a:avLst/>
          </a:prstGeom>
          <a:noFill/>
        </p:spPr>
        <p:txBody>
          <a:bodyPr wrap="square" rtlCol="0">
            <a:spAutoFit/>
          </a:bodyPr>
          <a:lstStyle/>
          <a:p>
            <a:r>
              <a:rPr lang="en-US" b="1" dirty="0">
                <a:solidFill>
                  <a:srgbClr val="C00000"/>
                </a:solidFill>
              </a:rPr>
              <a:t>Deploy</a:t>
            </a:r>
          </a:p>
        </p:txBody>
      </p:sp>
      <p:sp>
        <p:nvSpPr>
          <p:cNvPr id="15" name="TextBox 14">
            <a:extLst>
              <a:ext uri="{FF2B5EF4-FFF2-40B4-BE49-F238E27FC236}">
                <a16:creationId xmlns:a16="http://schemas.microsoft.com/office/drawing/2014/main" id="{854C8089-9390-2F71-543F-D081EC5DC24D}"/>
              </a:ext>
            </a:extLst>
          </p:cNvPr>
          <p:cNvSpPr txBox="1"/>
          <p:nvPr/>
        </p:nvSpPr>
        <p:spPr>
          <a:xfrm>
            <a:off x="6556758" y="1766263"/>
            <a:ext cx="4627721" cy="1754326"/>
          </a:xfrm>
          <a:prstGeom prst="rect">
            <a:avLst/>
          </a:prstGeom>
          <a:noFill/>
        </p:spPr>
        <p:txBody>
          <a:bodyPr wrap="square">
            <a:spAutoFit/>
          </a:bodyPr>
          <a:lstStyle/>
          <a:p>
            <a:pPr marL="342900" indent="-342900">
              <a:buFont typeface="+mj-lt"/>
              <a:buAutoNum type="arabicPeriod"/>
            </a:pPr>
            <a:r>
              <a:rPr lang="en-US" dirty="0">
                <a:sym typeface="Wingdings" panose="05000000000000000000" pitchFamily="2" charset="2"/>
              </a:rPr>
              <a:t>Select Decision Scenario Tab</a:t>
            </a:r>
          </a:p>
          <a:p>
            <a:pPr marL="800100" lvl="1" indent="-342900">
              <a:buFont typeface="+mj-lt"/>
              <a:buAutoNum type="arabicPeriod"/>
            </a:pPr>
            <a:r>
              <a:rPr lang="en-US" dirty="0">
                <a:sym typeface="Wingdings" panose="05000000000000000000" pitchFamily="2" charset="2"/>
              </a:rPr>
              <a:t>Change slider value for different variables</a:t>
            </a:r>
          </a:p>
          <a:p>
            <a:pPr marL="800100" lvl="1" indent="-342900">
              <a:buFont typeface="+mj-lt"/>
              <a:buAutoNum type="arabicPeriod"/>
            </a:pPr>
            <a:r>
              <a:rPr lang="en-US" dirty="0">
                <a:sym typeface="Wingdings" panose="05000000000000000000" pitchFamily="2" charset="2"/>
              </a:rPr>
              <a:t>Press Apply</a:t>
            </a:r>
          </a:p>
          <a:p>
            <a:pPr marL="342900" indent="-342900">
              <a:buFont typeface="+mj-lt"/>
              <a:buAutoNum type="arabicPeriod"/>
            </a:pPr>
            <a:r>
              <a:rPr lang="en-US" dirty="0">
                <a:sym typeface="Wingdings" panose="05000000000000000000" pitchFamily="2" charset="2"/>
              </a:rPr>
              <a:t>Do the step until Target or Target desired value is higher or lower or middle</a:t>
            </a:r>
          </a:p>
        </p:txBody>
      </p:sp>
      <p:sp>
        <p:nvSpPr>
          <p:cNvPr id="22" name="TextBox 21">
            <a:extLst>
              <a:ext uri="{FF2B5EF4-FFF2-40B4-BE49-F238E27FC236}">
                <a16:creationId xmlns:a16="http://schemas.microsoft.com/office/drawing/2014/main" id="{DFF87A45-C1CF-586C-29A1-5C51284883A7}"/>
              </a:ext>
            </a:extLst>
          </p:cNvPr>
          <p:cNvSpPr txBox="1"/>
          <p:nvPr/>
        </p:nvSpPr>
        <p:spPr>
          <a:xfrm>
            <a:off x="6676773" y="1319272"/>
            <a:ext cx="1354455" cy="369332"/>
          </a:xfrm>
          <a:prstGeom prst="rect">
            <a:avLst/>
          </a:prstGeom>
          <a:noFill/>
        </p:spPr>
        <p:txBody>
          <a:bodyPr wrap="square" rtlCol="0">
            <a:spAutoFit/>
          </a:bodyPr>
          <a:lstStyle/>
          <a:p>
            <a:r>
              <a:rPr lang="en-US" b="1" dirty="0">
                <a:solidFill>
                  <a:srgbClr val="C00000"/>
                </a:solidFill>
              </a:rPr>
              <a:t>Decision</a:t>
            </a:r>
          </a:p>
        </p:txBody>
      </p:sp>
    </p:spTree>
    <p:extLst>
      <p:ext uri="{BB962C8B-B14F-4D97-AF65-F5344CB8AC3E}">
        <p14:creationId xmlns:p14="http://schemas.microsoft.com/office/powerpoint/2010/main" val="777407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394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72704C-33C0-C19F-3343-2910083FA4C5}"/>
              </a:ext>
            </a:extLst>
          </p:cNvPr>
          <p:cNvPicPr>
            <a:picLocks noChangeAspect="1"/>
          </p:cNvPicPr>
          <p:nvPr/>
        </p:nvPicPr>
        <p:blipFill rotWithShape="1">
          <a:blip r:embed="rId2"/>
          <a:srcRect r="-1" b="2042"/>
          <a:stretch/>
        </p:blipFill>
        <p:spPr>
          <a:xfrm>
            <a:off x="20" y="10"/>
            <a:ext cx="9272902" cy="6857990"/>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p:spPr>
      </p:pic>
    </p:spTree>
    <p:extLst>
      <p:ext uri="{BB962C8B-B14F-4D97-AF65-F5344CB8AC3E}">
        <p14:creationId xmlns:p14="http://schemas.microsoft.com/office/powerpoint/2010/main" val="420391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13877</TotalTime>
  <Words>451</Words>
  <Application>Microsoft Office PowerPoint</Application>
  <PresentationFormat>Widescreen</PresentationFormat>
  <Paragraphs>79</Paragraphs>
  <Slides>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Arial Black</vt:lpstr>
      <vt:lpstr>Calibri</vt:lpstr>
      <vt:lpstr>Calibri Light</vt:lpstr>
      <vt:lpstr>Office Theme</vt:lpstr>
      <vt:lpstr> Traffic Problem</vt:lpstr>
      <vt:lpstr>PowerPoint Presentation</vt:lpstr>
      <vt:lpstr>Target:  Vehicle Frequency</vt:lpstr>
      <vt:lpstr>Traffic Data.</vt:lpstr>
      <vt:lpstr>PowerPoint Presentation</vt:lpstr>
      <vt:lpstr>Get the Traffic decision with 4 steps</vt:lpstr>
      <vt:lpstr>Get the Mr. X’s decision with 4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Value &amp; Business Case</dc:title>
  <dc:creator>IDARE - Khairul</dc:creator>
  <cp:lastModifiedBy>IDARE - Khairul</cp:lastModifiedBy>
  <cp:revision>84</cp:revision>
  <dcterms:created xsi:type="dcterms:W3CDTF">2022-08-03T16:45:50Z</dcterms:created>
  <dcterms:modified xsi:type="dcterms:W3CDTF">2022-09-16T18:05:32Z</dcterms:modified>
</cp:coreProperties>
</file>